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heme/themeOverride2.xml" ContentType="application/vnd.openxmlformats-officedocument.themeOverride+xml"/>
  <Override PartName="/ppt/notesSlides/notesSlide17.xml" ContentType="application/vnd.openxmlformats-officedocument.presentationml.notesSlide+xml"/>
  <Override PartName="/ppt/theme/themeOverride3.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69" r:id="rId2"/>
    <p:sldId id="277" r:id="rId3"/>
    <p:sldId id="278" r:id="rId4"/>
    <p:sldId id="283" r:id="rId5"/>
    <p:sldId id="296" r:id="rId6"/>
    <p:sldId id="292" r:id="rId7"/>
    <p:sldId id="288" r:id="rId8"/>
    <p:sldId id="293" r:id="rId9"/>
    <p:sldId id="280" r:id="rId10"/>
    <p:sldId id="289" r:id="rId11"/>
    <p:sldId id="262" r:id="rId12"/>
    <p:sldId id="294" r:id="rId13"/>
    <p:sldId id="263" r:id="rId14"/>
    <p:sldId id="290" r:id="rId15"/>
    <p:sldId id="276" r:id="rId16"/>
    <p:sldId id="295" r:id="rId17"/>
    <p:sldId id="291" r:id="rId18"/>
    <p:sldId id="300" r:id="rId19"/>
    <p:sldId id="287" r:id="rId20"/>
    <p:sldId id="281" r:id="rId21"/>
    <p:sldId id="286" r:id="rId22"/>
    <p:sldId id="299" r:id="rId23"/>
    <p:sldId id="284" r:id="rId24"/>
    <p:sldId id="297" r:id="rId25"/>
    <p:sldId id="259" r:id="rId26"/>
    <p:sldId id="260" r:id="rId27"/>
    <p:sldId id="27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728147B-E795-44B7-BB6A-14D4A46ED364}">
          <p14:sldIdLst>
            <p14:sldId id="269"/>
            <p14:sldId id="277"/>
            <p14:sldId id="278"/>
            <p14:sldId id="283"/>
            <p14:sldId id="296"/>
            <p14:sldId id="292"/>
            <p14:sldId id="288"/>
            <p14:sldId id="293"/>
            <p14:sldId id="280"/>
            <p14:sldId id="289"/>
            <p14:sldId id="262"/>
            <p14:sldId id="294"/>
            <p14:sldId id="263"/>
            <p14:sldId id="290"/>
            <p14:sldId id="276"/>
            <p14:sldId id="295"/>
            <p14:sldId id="291"/>
            <p14:sldId id="300"/>
            <p14:sldId id="287"/>
            <p14:sldId id="281"/>
            <p14:sldId id="286"/>
            <p14:sldId id="299"/>
          </p14:sldIdLst>
        </p14:section>
        <p14:section name="Reserve" id="{2CEA1AF8-F1E3-40DD-A758-04CDC559DFD1}">
          <p14:sldIdLst>
            <p14:sldId id="284"/>
            <p14:sldId id="297"/>
            <p14:sldId id="259"/>
            <p14:sldId id="260"/>
            <p14:sldId id="2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A8A8"/>
    <a:srgbClr val="063B39"/>
    <a:srgbClr val="04A264"/>
    <a:srgbClr val="DCF8B6"/>
    <a:srgbClr val="F6F6F6"/>
    <a:srgbClr val="156082"/>
    <a:srgbClr val="0D0D0D"/>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2CA5A4-F784-3691-9E99-66AF107EB3B3}" v="90" dt="2024-07-03T17:47:15.752"/>
    <p1510:client id="{9AA98A19-C489-43BA-B680-E2EF9D7055D4}" v="730" dt="2024-07-03T15:52:21.624"/>
    <p1510:client id="{AA67B71B-16AB-8AA2-7D92-6532FA415801}" v="72" dt="2024-07-03T20:37:44.324"/>
    <p1510:client id="{C3754FE3-1A1F-8D23-E3DF-E6AFC5AB0E7A}" v="5" dt="2024-07-03T13:18:14.337"/>
    <p1510:client id="{C6DB0C49-9731-759D-F6BF-24552E3854A1}" v="160" dt="2024-07-03T21:00:44.838"/>
    <p1510:client id="{C9E56B81-B911-2AA3-BA0D-629BA2A6522A}" v="5" dt="2024-07-04T05:34:30.099"/>
    <p1510:client id="{E098E21E-85D0-9111-718F-B114E6BCC0D3}" v="5" dt="2024-07-03T22:55:25.0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26952" autoAdjust="0"/>
  </p:normalViewPr>
  <p:slideViewPr>
    <p:cSldViewPr snapToGrid="0">
      <p:cViewPr varScale="1">
        <p:scale>
          <a:sx n="23" d="100"/>
          <a:sy n="23" d="100"/>
        </p:scale>
        <p:origin x="1013" y="29"/>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png>
</file>

<file path=ppt/media/image26.jpe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D57C63-193F-49D8-BD90-9D841F6EA66B}" type="datetimeFigureOut">
              <a:t>7/4/2024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B37EE7-17E8-4C23-A83D-3AEC8BA0F0C0}" type="slidenum">
              <a:t>‹#›</a:t>
            </a:fld>
            <a:endParaRPr lang="en-US"/>
          </a:p>
        </p:txBody>
      </p:sp>
    </p:spTree>
    <p:extLst>
      <p:ext uri="{BB962C8B-B14F-4D97-AF65-F5344CB8AC3E}">
        <p14:creationId xmlns:p14="http://schemas.microsoft.com/office/powerpoint/2010/main" val="2321074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PIYUSH</a:t>
            </a:r>
          </a:p>
          <a:p>
            <a:endParaRPr lang="en-GB" dirty="0"/>
          </a:p>
          <a:p>
            <a:pPr algn="l" rtl="0" fontAlgn="base"/>
            <a:r>
              <a:rPr lang="en-GB" b="0" i="0" u="none" strike="noStrike" dirty="0">
                <a:solidFill>
                  <a:srgbClr val="000000"/>
                </a:solidFill>
                <a:effectLst/>
                <a:highlight>
                  <a:srgbClr val="F5F5F5"/>
                </a:highlight>
                <a:latin typeface="Aptos" panose="020B0004020202020204" pitchFamily="34" charset="0"/>
              </a:rPr>
              <a:t>D8L is a multinational logistics service provider based in Rotterdam with over 20 years of experience operating in the logistics industry.</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Their new CEO has a vision to transform D8L into a 4PL fourth-party logistics provider. This transition is crucial for them to stay competitive in the current scene</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Currently 87% of their contracts are fixed and long-term which provides stability. While 13% are one-off orders, which present opportunities for growth</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We then performed a SWOT analysis of d8l to determine how we could leverage their capabilities and address the challenges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endParaRPr lang="de-DE" dirty="0"/>
          </a:p>
        </p:txBody>
      </p:sp>
      <p:sp>
        <p:nvSpPr>
          <p:cNvPr id="4" name="Slide Number Placeholder 3"/>
          <p:cNvSpPr>
            <a:spLocks noGrp="1"/>
          </p:cNvSpPr>
          <p:nvPr>
            <p:ph type="sldNum" sz="quarter" idx="5"/>
          </p:nvPr>
        </p:nvSpPr>
        <p:spPr/>
        <p:txBody>
          <a:bodyPr/>
          <a:lstStyle/>
          <a:p>
            <a:fld id="{43B37EE7-17E8-4C23-A83D-3AEC8BA0F0C0}" type="slidenum">
              <a:rPr lang="de-DE" smtClean="0"/>
              <a:t>2</a:t>
            </a:fld>
            <a:endParaRPr lang="de-DE"/>
          </a:p>
        </p:txBody>
      </p:sp>
    </p:spTree>
    <p:extLst>
      <p:ext uri="{BB962C8B-B14F-4D97-AF65-F5344CB8AC3E}">
        <p14:creationId xmlns:p14="http://schemas.microsoft.com/office/powerpoint/2010/main" val="2709982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JENDRIK</a:t>
            </a:r>
            <a:endParaRPr lang="de-DE"/>
          </a:p>
        </p:txBody>
      </p:sp>
      <p:sp>
        <p:nvSpPr>
          <p:cNvPr id="4" name="Slide Number Placeholder 3"/>
          <p:cNvSpPr>
            <a:spLocks noGrp="1"/>
          </p:cNvSpPr>
          <p:nvPr>
            <p:ph type="sldNum" sz="quarter" idx="5"/>
          </p:nvPr>
        </p:nvSpPr>
        <p:spPr/>
        <p:txBody>
          <a:bodyPr/>
          <a:lstStyle/>
          <a:p>
            <a:fld id="{43B37EE7-17E8-4C23-A83D-3AEC8BA0F0C0}" type="slidenum">
              <a:rPr lang="de-DE" smtClean="0"/>
              <a:t>11</a:t>
            </a:fld>
            <a:endParaRPr lang="de-DE"/>
          </a:p>
        </p:txBody>
      </p:sp>
    </p:spTree>
    <p:extLst>
      <p:ext uri="{BB962C8B-B14F-4D97-AF65-F5344CB8AC3E}">
        <p14:creationId xmlns:p14="http://schemas.microsoft.com/office/powerpoint/2010/main" val="4593011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b="1">
                <a:ea typeface="Calibri"/>
                <a:cs typeface="+mn-lt"/>
              </a:rPr>
              <a:t>Cristina</a:t>
            </a:r>
            <a:br>
              <a:rPr lang="en-GB">
                <a:ea typeface="Calibri"/>
                <a:cs typeface="+mn-lt"/>
              </a:rPr>
            </a:br>
            <a:r>
              <a:rPr lang="en-GB">
                <a:ea typeface="Calibri"/>
                <a:cs typeface="Calibri"/>
              </a:rPr>
              <a:t>The next step is implementing the EMS application, which handles the environmental goals for D8L.</a:t>
            </a:r>
          </a:p>
        </p:txBody>
      </p:sp>
      <p:sp>
        <p:nvSpPr>
          <p:cNvPr id="4" name="Slide Number Placeholder 3"/>
          <p:cNvSpPr>
            <a:spLocks noGrp="1"/>
          </p:cNvSpPr>
          <p:nvPr>
            <p:ph type="sldNum" sz="quarter" idx="5"/>
          </p:nvPr>
        </p:nvSpPr>
        <p:spPr/>
        <p:txBody>
          <a:bodyPr/>
          <a:lstStyle/>
          <a:p>
            <a:fld id="{43B37EE7-17E8-4C23-A83D-3AEC8BA0F0C0}" type="slidenum">
              <a:rPr lang="en-US" smtClean="0"/>
              <a:t>12</a:t>
            </a:fld>
            <a:endParaRPr lang="en-US"/>
          </a:p>
        </p:txBody>
      </p:sp>
    </p:spTree>
    <p:extLst>
      <p:ext uri="{BB962C8B-B14F-4D97-AF65-F5344CB8AC3E}">
        <p14:creationId xmlns:p14="http://schemas.microsoft.com/office/powerpoint/2010/main" val="2038452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a:highlight>
                  <a:srgbClr val="F2F2F2"/>
                </a:highlight>
                <a:ea typeface="Calibri"/>
                <a:cs typeface="Calibri"/>
              </a:rPr>
              <a:t>Cristina</a:t>
            </a:r>
            <a:endParaRPr lang="en-IN">
              <a:highlight>
                <a:srgbClr val="F2F2F2"/>
              </a:highlight>
              <a:ea typeface="Calibri"/>
              <a:cs typeface="Calibri"/>
            </a:endParaRPr>
          </a:p>
          <a:p>
            <a:pPr marL="171450" indent="-171450">
              <a:buFont typeface="Arial" panose="020B0604020202020204" pitchFamily="34" charset="0"/>
              <a:buChar char="•"/>
            </a:pPr>
            <a:r>
              <a:rPr lang="en-IN">
                <a:highlight>
                  <a:srgbClr val="F2F2F2"/>
                </a:highlight>
                <a:ea typeface="Calibri"/>
                <a:cs typeface="Calibri"/>
              </a:rPr>
              <a:t>We split the functionalities into microservices, each responsible for a specific role, meeting in this way our client's requirements. </a:t>
            </a:r>
            <a:endParaRPr lang="en-US">
              <a:ea typeface="Calibri"/>
              <a:cs typeface="Calibri"/>
            </a:endParaRPr>
          </a:p>
          <a:p>
            <a:pPr marL="171450" indent="-171450">
              <a:buFont typeface="Arial" panose="020B0604020202020204" pitchFamily="34" charset="0"/>
              <a:buChar char="•"/>
            </a:pPr>
            <a:r>
              <a:rPr lang="en-IN">
                <a:highlight>
                  <a:srgbClr val="F2F2F2"/>
                </a:highlight>
                <a:ea typeface="Calibri"/>
                <a:cs typeface="Calibri"/>
              </a:rPr>
              <a:t>We have six applications: for employees training, evaluation, goal setting, energy conservation monitoring, route configuration and carbon emissions tracking.</a:t>
            </a:r>
            <a:endParaRPr lang="en-IN"/>
          </a:p>
        </p:txBody>
      </p:sp>
      <p:sp>
        <p:nvSpPr>
          <p:cNvPr id="4" name="Slide Number Placeholder 3"/>
          <p:cNvSpPr>
            <a:spLocks noGrp="1"/>
          </p:cNvSpPr>
          <p:nvPr>
            <p:ph type="sldNum" sz="quarter" idx="5"/>
          </p:nvPr>
        </p:nvSpPr>
        <p:spPr/>
        <p:txBody>
          <a:bodyPr/>
          <a:lstStyle/>
          <a:p>
            <a:fld id="{43B37EE7-17E8-4C23-A83D-3AEC8BA0F0C0}" type="slidenum">
              <a:rPr lang="de-DE" smtClean="0"/>
              <a:t>13</a:t>
            </a:fld>
            <a:endParaRPr lang="de-DE"/>
          </a:p>
        </p:txBody>
      </p:sp>
    </p:spTree>
    <p:extLst>
      <p:ext uri="{BB962C8B-B14F-4D97-AF65-F5344CB8AC3E}">
        <p14:creationId xmlns:p14="http://schemas.microsoft.com/office/powerpoint/2010/main" val="23287752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IN" b="1"/>
              <a:t>Cristina</a:t>
            </a:r>
            <a:endParaRPr lang="en-US"/>
          </a:p>
          <a:p>
            <a:pPr>
              <a:defRPr/>
            </a:pPr>
            <a:r>
              <a:rPr lang="en-GB">
                <a:ea typeface="Calibri"/>
                <a:cs typeface="Calibri"/>
              </a:rPr>
              <a:t>For these, we need to add a new node and a database server in the cloud. This is a high level representation of EMS.</a:t>
            </a:r>
            <a:endParaRPr lang="en-GB"/>
          </a:p>
        </p:txBody>
      </p:sp>
      <p:sp>
        <p:nvSpPr>
          <p:cNvPr id="4" name="Slide Number Placeholder 3"/>
          <p:cNvSpPr>
            <a:spLocks noGrp="1"/>
          </p:cNvSpPr>
          <p:nvPr>
            <p:ph type="sldNum" sz="quarter" idx="5"/>
          </p:nvPr>
        </p:nvSpPr>
        <p:spPr/>
        <p:txBody>
          <a:bodyPr/>
          <a:lstStyle/>
          <a:p>
            <a:fld id="{43B37EE7-17E8-4C23-A83D-3AEC8BA0F0C0}" type="slidenum">
              <a:rPr lang="en-US" smtClean="0"/>
              <a:t>14</a:t>
            </a:fld>
            <a:endParaRPr lang="en-US"/>
          </a:p>
        </p:txBody>
      </p:sp>
    </p:spTree>
    <p:extLst>
      <p:ext uri="{BB962C8B-B14F-4D97-AF65-F5344CB8AC3E}">
        <p14:creationId xmlns:p14="http://schemas.microsoft.com/office/powerpoint/2010/main" val="892381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a:t>Cristina</a:t>
            </a:r>
            <a:endParaRPr lang="en-US"/>
          </a:p>
          <a:p>
            <a:r>
              <a:rPr lang="en-GB">
                <a:ea typeface="Calibri"/>
                <a:cs typeface="Calibri"/>
              </a:rPr>
              <a:t>Looking in depth, we can see all the previous mentioned microservices, which communicate using a REST API protocol, and each of them having a specific business function.</a:t>
            </a:r>
            <a:endParaRPr lang="en-US">
              <a:ea typeface="Calibri"/>
              <a:cs typeface="Calibri"/>
            </a:endParaRPr>
          </a:p>
        </p:txBody>
      </p:sp>
      <p:sp>
        <p:nvSpPr>
          <p:cNvPr id="4" name="Slide Number Placeholder 3"/>
          <p:cNvSpPr>
            <a:spLocks noGrp="1"/>
          </p:cNvSpPr>
          <p:nvPr>
            <p:ph type="sldNum" sz="quarter" idx="5"/>
          </p:nvPr>
        </p:nvSpPr>
        <p:spPr/>
        <p:txBody>
          <a:bodyPr/>
          <a:lstStyle/>
          <a:p>
            <a:fld id="{43B37EE7-17E8-4C23-A83D-3AEC8BA0F0C0}" type="slidenum">
              <a:rPr lang="de-DE" smtClean="0"/>
              <a:t>15</a:t>
            </a:fld>
            <a:endParaRPr lang="de-DE"/>
          </a:p>
        </p:txBody>
      </p:sp>
    </p:spTree>
    <p:extLst>
      <p:ext uri="{BB962C8B-B14F-4D97-AF65-F5344CB8AC3E}">
        <p14:creationId xmlns:p14="http://schemas.microsoft.com/office/powerpoint/2010/main" val="1224448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PIYUSH</a:t>
            </a:r>
            <a:endParaRPr lang="de-DE"/>
          </a:p>
          <a:p>
            <a:br>
              <a:rPr lang="en-US"/>
            </a:br>
            <a:br>
              <a:rPr lang="en-US"/>
            </a:br>
            <a:r>
              <a:rPr lang="en-US"/>
              <a:t>After carefully examining the D8L organization, we performed a SWOT analysis</a:t>
            </a:r>
          </a:p>
          <a:p>
            <a:endParaRPr lang="en-US"/>
          </a:p>
          <a:p>
            <a:r>
              <a:rPr lang="en-US"/>
              <a:t>The figure presents the main points from the perspective of conducting the digital transformation</a:t>
            </a:r>
          </a:p>
          <a:p>
            <a:endParaRPr lang="en-US"/>
          </a:p>
          <a:p>
            <a:r>
              <a:rPr lang="en-US"/>
              <a:t>Strengths -&gt; The most important strengths are that D8L uses software solutions based on well-known processes, a simple IT landscape, and an established infrastructure.</a:t>
            </a:r>
          </a:p>
          <a:p>
            <a:endParaRPr lang="en-US"/>
          </a:p>
          <a:p>
            <a:r>
              <a:rPr lang="en-US"/>
              <a:t>Weaknesses -&gt; The biggest issues revolve around the lack of automation because almost all procedures are manual or semi-automated, leading to slow processes and lower-quality services compared to their competitors.</a:t>
            </a:r>
          </a:p>
          <a:p>
            <a:endParaRPr lang="en-US"/>
          </a:p>
          <a:p>
            <a:r>
              <a:rPr lang="en-US"/>
              <a:t>Opportunities -&gt; The most significant opportunity is represented by the almost rudimentary IT landscape which enables us to easily design software without the need to adapt many complex IT systems and regulations around carbon emission that would enable the company to increase margins and become competitive.</a:t>
            </a:r>
          </a:p>
          <a:p>
            <a:endParaRPr lang="en-US"/>
          </a:p>
          <a:p>
            <a:r>
              <a:rPr lang="en-US"/>
              <a:t>Threats -&gt; D8L is susceptible to losing its clients considering that the competitors offer better and cheaper services.</a:t>
            </a:r>
          </a:p>
          <a:p>
            <a:endParaRPr lang="en-US"/>
          </a:p>
          <a:p>
            <a:r>
              <a:rPr lang="en-US"/>
              <a:t>SWOT:</a:t>
            </a:r>
          </a:p>
          <a:p>
            <a:endParaRPr lang="en-US"/>
          </a:p>
          <a:p>
            <a:r>
              <a:rPr lang="en-US"/>
              <a:t>in general we observed an acute deficiency of automation and use of digital tools in places where it would greatly expedite there general flow of operations</a:t>
            </a:r>
            <a:endParaRPr lang="de-DE"/>
          </a:p>
          <a:p>
            <a:endParaRPr lang="en-US"/>
          </a:p>
        </p:txBody>
      </p:sp>
      <p:sp>
        <p:nvSpPr>
          <p:cNvPr id="4" name="Slide Number Placeholder 3"/>
          <p:cNvSpPr>
            <a:spLocks noGrp="1"/>
          </p:cNvSpPr>
          <p:nvPr>
            <p:ph type="sldNum" sz="quarter" idx="5"/>
          </p:nvPr>
        </p:nvSpPr>
        <p:spPr/>
        <p:txBody>
          <a:bodyPr/>
          <a:lstStyle/>
          <a:p>
            <a:fld id="{43B37EE7-17E8-4C23-A83D-3AEC8BA0F0C0}" type="slidenum">
              <a:rPr lang="en-US" smtClean="0"/>
              <a:t>16</a:t>
            </a:fld>
            <a:endParaRPr lang="en-US"/>
          </a:p>
        </p:txBody>
      </p:sp>
    </p:spTree>
    <p:extLst>
      <p:ext uri="{BB962C8B-B14F-4D97-AF65-F5344CB8AC3E}">
        <p14:creationId xmlns:p14="http://schemas.microsoft.com/office/powerpoint/2010/main" val="3730143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PIYUSH</a:t>
            </a:r>
            <a:endParaRPr lang="de-DE"/>
          </a:p>
          <a:p>
            <a:br>
              <a:rPr lang="en-US"/>
            </a:br>
            <a:br>
              <a:rPr lang="en-US"/>
            </a:br>
            <a:r>
              <a:rPr lang="en-US"/>
              <a:t>After carefully examining the D8L organization, we performed a SWOT analysis</a:t>
            </a:r>
          </a:p>
          <a:p>
            <a:endParaRPr lang="en-US"/>
          </a:p>
          <a:p>
            <a:r>
              <a:rPr lang="en-US"/>
              <a:t>The figure presents the main points from the perspective of conducting the digital transformation</a:t>
            </a:r>
          </a:p>
          <a:p>
            <a:endParaRPr lang="en-US"/>
          </a:p>
          <a:p>
            <a:r>
              <a:rPr lang="en-US"/>
              <a:t>Strengths -&gt; The most important strengths are that D8L uses software solutions based on well-known processes, a simple IT landscape, and an established infrastructure.</a:t>
            </a:r>
          </a:p>
          <a:p>
            <a:endParaRPr lang="en-US"/>
          </a:p>
          <a:p>
            <a:r>
              <a:rPr lang="en-US"/>
              <a:t>Weaknesses -&gt; The biggest issues revolve around the lack of automation because almost all procedures are manual or semi-automated, leading to slow processes and lower-quality services compared to their competitors.</a:t>
            </a:r>
          </a:p>
          <a:p>
            <a:endParaRPr lang="en-US"/>
          </a:p>
          <a:p>
            <a:r>
              <a:rPr lang="en-US"/>
              <a:t>Opportunities -&gt; The most significant opportunity is represented by the almost rudimentary IT landscape which enables us to easily design software without the need to adapt many complex IT systems and regulations around carbon emission that would enable the company to increase margins and become competitive.</a:t>
            </a:r>
          </a:p>
          <a:p>
            <a:endParaRPr lang="en-US"/>
          </a:p>
          <a:p>
            <a:r>
              <a:rPr lang="en-US"/>
              <a:t>Threats -&gt; D8L is susceptible to losing its clients considering that the competitors offer better and cheaper services.</a:t>
            </a:r>
          </a:p>
          <a:p>
            <a:endParaRPr lang="en-US"/>
          </a:p>
          <a:p>
            <a:r>
              <a:rPr lang="en-US"/>
              <a:t>SWOT:</a:t>
            </a:r>
          </a:p>
          <a:p>
            <a:endParaRPr lang="en-US"/>
          </a:p>
          <a:p>
            <a:r>
              <a:rPr lang="en-US"/>
              <a:t>in general we observed an acute deficiency of automation and use of digital tools in places where it would greatly expedite there general flow of operations</a:t>
            </a:r>
            <a:endParaRPr lang="de-DE"/>
          </a:p>
          <a:p>
            <a:endParaRPr lang="en-US"/>
          </a:p>
        </p:txBody>
      </p:sp>
      <p:sp>
        <p:nvSpPr>
          <p:cNvPr id="4" name="Slide Number Placeholder 3"/>
          <p:cNvSpPr>
            <a:spLocks noGrp="1"/>
          </p:cNvSpPr>
          <p:nvPr>
            <p:ph type="sldNum" sz="quarter" idx="5"/>
          </p:nvPr>
        </p:nvSpPr>
        <p:spPr/>
        <p:txBody>
          <a:bodyPr/>
          <a:lstStyle/>
          <a:p>
            <a:fld id="{43B37EE7-17E8-4C23-A83D-3AEC8BA0F0C0}" type="slidenum">
              <a:rPr lang="en-US" smtClean="0"/>
              <a:t>17</a:t>
            </a:fld>
            <a:endParaRPr lang="en-US"/>
          </a:p>
        </p:txBody>
      </p:sp>
    </p:spTree>
    <p:extLst>
      <p:ext uri="{BB962C8B-B14F-4D97-AF65-F5344CB8AC3E}">
        <p14:creationId xmlns:p14="http://schemas.microsoft.com/office/powerpoint/2010/main" val="24088816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JENDRIK</a:t>
            </a:r>
            <a:br>
              <a:rPr lang="en-GB"/>
            </a:br>
            <a:endParaRPr lang="en-GB"/>
          </a:p>
        </p:txBody>
      </p:sp>
      <p:sp>
        <p:nvSpPr>
          <p:cNvPr id="4" name="Slide Number Placeholder 3"/>
          <p:cNvSpPr>
            <a:spLocks noGrp="1"/>
          </p:cNvSpPr>
          <p:nvPr>
            <p:ph type="sldNum" sz="quarter" idx="5"/>
          </p:nvPr>
        </p:nvSpPr>
        <p:spPr/>
        <p:txBody>
          <a:bodyPr/>
          <a:lstStyle/>
          <a:p>
            <a:fld id="{43B37EE7-17E8-4C23-A83D-3AEC8BA0F0C0}" type="slidenum">
              <a:rPr lang="de-DE" smtClean="0"/>
              <a:t>23</a:t>
            </a:fld>
            <a:endParaRPr lang="de-DE"/>
          </a:p>
        </p:txBody>
      </p:sp>
    </p:spTree>
    <p:extLst>
      <p:ext uri="{BB962C8B-B14F-4D97-AF65-F5344CB8AC3E}">
        <p14:creationId xmlns:p14="http://schemas.microsoft.com/office/powerpoint/2010/main" val="3673297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JENDRIK</a:t>
            </a:r>
            <a:br>
              <a:rPr lang="en-GB"/>
            </a:br>
            <a:endParaRPr lang="en-GB"/>
          </a:p>
        </p:txBody>
      </p:sp>
      <p:sp>
        <p:nvSpPr>
          <p:cNvPr id="4" name="Slide Number Placeholder 3"/>
          <p:cNvSpPr>
            <a:spLocks noGrp="1"/>
          </p:cNvSpPr>
          <p:nvPr>
            <p:ph type="sldNum" sz="quarter" idx="5"/>
          </p:nvPr>
        </p:nvSpPr>
        <p:spPr/>
        <p:txBody>
          <a:bodyPr/>
          <a:lstStyle/>
          <a:p>
            <a:fld id="{43B37EE7-17E8-4C23-A83D-3AEC8BA0F0C0}" type="slidenum">
              <a:rPr lang="de-DE" smtClean="0"/>
              <a:t>24</a:t>
            </a:fld>
            <a:endParaRPr lang="de-DE"/>
          </a:p>
        </p:txBody>
      </p:sp>
    </p:spTree>
    <p:extLst>
      <p:ext uri="{BB962C8B-B14F-4D97-AF65-F5344CB8AC3E}">
        <p14:creationId xmlns:p14="http://schemas.microsoft.com/office/powerpoint/2010/main" val="18733445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JENDRIK</a:t>
            </a:r>
          </a:p>
          <a:p>
            <a:endParaRPr lang="en-US"/>
          </a:p>
          <a:p>
            <a:r>
              <a:rPr lang="en-US"/>
              <a:t>LSP = Logistic Service Provider</a:t>
            </a:r>
            <a:br>
              <a:rPr lang="en-US"/>
            </a:br>
            <a:br>
              <a:rPr lang="en-US"/>
            </a:br>
            <a:r>
              <a:rPr lang="en-US"/>
              <a:t>The motivation of D8L is represented with the stakeholder and goal realization viewpoints.</a:t>
            </a:r>
          </a:p>
          <a:p>
            <a:endParaRPr lang="en-US"/>
          </a:p>
          <a:p>
            <a:r>
              <a:rPr lang="en-US"/>
              <a:t>The stakeholders are the CEO, customers and employees. Each has different drivers, for example the CEO is driven by the government regulations and the competition, the customers by their requirements and the employees by the tedious manual processes. </a:t>
            </a:r>
          </a:p>
          <a:p>
            <a:endParaRPr lang="en-US"/>
          </a:p>
          <a:p>
            <a:r>
              <a:rPr lang="en-US"/>
              <a:t>On the right hand side we can observe a section of the second viewpoint that detail the goal of re-inventing the operations.</a:t>
            </a:r>
          </a:p>
          <a:p>
            <a:endParaRPr lang="en-US"/>
          </a:p>
          <a:p>
            <a:r>
              <a:rPr lang="en-US"/>
              <a:t>TMS and EMS fulfill the goals of the organization.</a:t>
            </a:r>
          </a:p>
        </p:txBody>
      </p:sp>
      <p:sp>
        <p:nvSpPr>
          <p:cNvPr id="4" name="Slide Number Placeholder 3"/>
          <p:cNvSpPr>
            <a:spLocks noGrp="1"/>
          </p:cNvSpPr>
          <p:nvPr>
            <p:ph type="sldNum" sz="quarter" idx="5"/>
          </p:nvPr>
        </p:nvSpPr>
        <p:spPr/>
        <p:txBody>
          <a:bodyPr/>
          <a:lstStyle/>
          <a:p>
            <a:fld id="{43B37EE7-17E8-4C23-A83D-3AEC8BA0F0C0}" type="slidenum">
              <a:rPr lang="en-US" smtClean="0"/>
              <a:t>25</a:t>
            </a:fld>
            <a:endParaRPr lang="en-US"/>
          </a:p>
        </p:txBody>
      </p:sp>
    </p:spTree>
    <p:extLst>
      <p:ext uri="{BB962C8B-B14F-4D97-AF65-F5344CB8AC3E}">
        <p14:creationId xmlns:p14="http://schemas.microsoft.com/office/powerpoint/2010/main" val="344648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PIYUSH</a:t>
            </a:r>
            <a:endParaRPr lang="de-DE" dirty="0"/>
          </a:p>
          <a:p>
            <a:pPr algn="l" rtl="0" fontAlgn="base"/>
            <a:br>
              <a:rPr lang="en-US" dirty="0"/>
            </a:br>
            <a:r>
              <a:rPr lang="en-GB" b="1" i="0" dirty="0">
                <a:solidFill>
                  <a:srgbClr val="000000"/>
                </a:solidFill>
                <a:effectLst/>
                <a:highlight>
                  <a:srgbClr val="F5F5F5"/>
                </a:highlight>
                <a:latin typeface="Aptos" panose="020B0004020202020204" pitchFamily="34" charset="0"/>
              </a:rPr>
              <a:t>Strengths</a:t>
            </a:r>
            <a:r>
              <a:rPr lang="en-GB" b="1" i="0" u="none" strike="noStrike" dirty="0">
                <a:solidFill>
                  <a:srgbClr val="000000"/>
                </a:solidFill>
                <a:effectLst/>
                <a:highlight>
                  <a:srgbClr val="F5F5F5"/>
                </a:highlight>
                <a:latin typeface="Aptos" panose="020B0004020202020204" pitchFamily="34" charset="0"/>
              </a:rPr>
              <a:t>:</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1. </a:t>
            </a:r>
            <a:r>
              <a:rPr lang="en-GB" b="0" i="0" u="none" strike="noStrike" dirty="0">
                <a:solidFill>
                  <a:srgbClr val="000000"/>
                </a:solidFill>
                <a:effectLst/>
                <a:highlight>
                  <a:srgbClr val="F5F5F5"/>
                </a:highlight>
                <a:latin typeface="Aptos" panose="020B0004020202020204" pitchFamily="34" charset="0"/>
              </a:rPr>
              <a:t>D8L already uses some IT systems for their core operations and fleet management which gives provides a foundational technological base to build upon. And they have an established physical and IT infrastructure for easier scalability</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2:</a:t>
            </a:r>
            <a:r>
              <a:rPr lang="en-GB" b="0" i="0" u="none" strike="noStrike" dirty="0">
                <a:solidFill>
                  <a:srgbClr val="000000"/>
                </a:solidFill>
                <a:effectLst/>
                <a:highlight>
                  <a:srgbClr val="F5F5F5"/>
                </a:highlight>
                <a:latin typeface="Aptos" panose="020B0004020202020204" pitchFamily="34" charset="0"/>
              </a:rPr>
              <a:t> their long term contracts serve as a loyal customer base, providing a stable revenue stream to supports future initiatives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Some key shortcomings we’ve found in their operations are:</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dirty="0">
                <a:solidFill>
                  <a:srgbClr val="000000"/>
                </a:solidFill>
                <a:effectLst/>
                <a:highlight>
                  <a:srgbClr val="F5F5F5"/>
                </a:highlight>
                <a:latin typeface="Aptos" panose="020B0004020202020204" pitchFamily="34" charset="0"/>
              </a:rPr>
              <a:t>Weaknesses</a:t>
            </a:r>
            <a:r>
              <a:rPr lang="en-GB" b="1" i="0" u="none" strike="noStrike" dirty="0">
                <a:solidFill>
                  <a:srgbClr val="000000"/>
                </a:solidFill>
                <a:effectLst/>
                <a:highlight>
                  <a:srgbClr val="F5F5F5"/>
                </a:highlight>
                <a:latin typeface="Aptos" panose="020B0004020202020204" pitchFamily="34" charset="0"/>
              </a:rPr>
              <a:t>:</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1:</a:t>
            </a:r>
            <a:r>
              <a:rPr lang="en-GB" b="0" i="0" u="none" strike="noStrike" dirty="0">
                <a:solidFill>
                  <a:srgbClr val="000000"/>
                </a:solidFill>
                <a:effectLst/>
                <a:highlight>
                  <a:srgbClr val="F5F5F5"/>
                </a:highlight>
                <a:latin typeface="Aptos" panose="020B0004020202020204" pitchFamily="34" charset="0"/>
              </a:rPr>
              <a:t> their IT systems aren’t integrated and they face significant challenges from the acute lack of automation and an overreliance on manual procedures causing inefficiencies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2. moreover creating routes in their main PLAN-IT system and addressing disruptions takes considerable time as it requires initiating manual phone calls across departments, affecting responsiveness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3.</a:t>
            </a:r>
            <a:r>
              <a:rPr lang="en-GB" b="0" i="0" u="none" strike="noStrike" dirty="0">
                <a:solidFill>
                  <a:srgbClr val="000000"/>
                </a:solidFill>
                <a:effectLst/>
                <a:highlight>
                  <a:srgbClr val="F5F5F5"/>
                </a:highlight>
                <a:latin typeface="Aptos" panose="020B0004020202020204" pitchFamily="34" charset="0"/>
              </a:rPr>
              <a:t> They have a lack predictive tools crucial for data-driven decision-making required for a 4PL company</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This then contributes to the main threats they face today, which are:</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dirty="0">
                <a:solidFill>
                  <a:srgbClr val="000000"/>
                </a:solidFill>
                <a:effectLst/>
                <a:highlight>
                  <a:srgbClr val="F5F5F5"/>
                </a:highlight>
                <a:latin typeface="Aptos" panose="020B0004020202020204" pitchFamily="34" charset="0"/>
              </a:rPr>
              <a:t>Threats</a:t>
            </a:r>
            <a:r>
              <a:rPr lang="en-GB" b="1" i="0" u="none" strike="noStrike" dirty="0">
                <a:solidFill>
                  <a:srgbClr val="000000"/>
                </a:solidFill>
                <a:effectLst/>
                <a:highlight>
                  <a:srgbClr val="F5F5F5"/>
                </a:highlight>
                <a:latin typeface="Aptos" panose="020B0004020202020204" pitchFamily="34" charset="0"/>
              </a:rPr>
              <a:t>:</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1: </a:t>
            </a:r>
            <a:r>
              <a:rPr lang="en-GB" b="0" i="0" u="none" strike="noStrike" dirty="0">
                <a:solidFill>
                  <a:srgbClr val="000000"/>
                </a:solidFill>
                <a:effectLst/>
                <a:highlight>
                  <a:srgbClr val="F5F5F5"/>
                </a:highlight>
                <a:latin typeface="Aptos" panose="020B0004020202020204" pitchFamily="34" charset="0"/>
              </a:rPr>
              <a:t>Many 4PL competitors often offer better pricing models, and can poach their clients away from them</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2:</a:t>
            </a:r>
            <a:r>
              <a:rPr lang="en-GB" b="0" i="0" u="none" strike="noStrike" dirty="0">
                <a:solidFill>
                  <a:srgbClr val="000000"/>
                </a:solidFill>
                <a:effectLst/>
                <a:highlight>
                  <a:srgbClr val="F5F5F5"/>
                </a:highlight>
                <a:latin typeface="Aptos" panose="020B0004020202020204" pitchFamily="34" charset="0"/>
              </a:rPr>
              <a:t> Competitors with a data-driven approaches offering a variety of transport options with transparent co2 footprints can offer superior services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3:</a:t>
            </a:r>
            <a:r>
              <a:rPr lang="en-GB" b="0" i="0" u="none" strike="noStrike" dirty="0">
                <a:solidFill>
                  <a:srgbClr val="000000"/>
                </a:solidFill>
                <a:effectLst/>
                <a:highlight>
                  <a:srgbClr val="F5F5F5"/>
                </a:highlight>
                <a:latin typeface="Aptos" panose="020B0004020202020204" pitchFamily="34" charset="0"/>
              </a:rPr>
              <a:t> Their current systems do not provide any advance warnings of potential route issues, negatively impacting their reliability</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However that aside, these challenges create a door to a number of opportunities to be capitalised on</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dirty="0">
                <a:solidFill>
                  <a:srgbClr val="000000"/>
                </a:solidFill>
                <a:effectLst/>
                <a:highlight>
                  <a:srgbClr val="F5F5F5"/>
                </a:highlight>
                <a:latin typeface="Aptos" panose="020B0004020202020204" pitchFamily="34" charset="0"/>
              </a:rPr>
              <a:t>Opportunities</a:t>
            </a:r>
            <a:r>
              <a:rPr lang="en-GB" b="1" i="0" u="none" strike="noStrike" dirty="0">
                <a:solidFill>
                  <a:srgbClr val="000000"/>
                </a:solidFill>
                <a:effectLst/>
                <a:highlight>
                  <a:srgbClr val="F5F5F5"/>
                </a:highlight>
                <a:latin typeface="Aptos" panose="020B0004020202020204" pitchFamily="34" charset="0"/>
              </a:rPr>
              <a:t>:</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1: </a:t>
            </a:r>
            <a:r>
              <a:rPr lang="en-GB" b="0" i="0" u="none" strike="noStrike" dirty="0">
                <a:solidFill>
                  <a:srgbClr val="000000"/>
                </a:solidFill>
                <a:effectLst/>
                <a:highlight>
                  <a:srgbClr val="F5F5F5"/>
                </a:highlight>
                <a:latin typeface="Aptos" panose="020B0004020202020204" pitchFamily="34" charset="0"/>
              </a:rPr>
              <a:t>On the bright side, d8l’s simple IT landscape presents an excellent opportunity for digital transformation employing state-of-the-art solutions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1" i="0" u="none" strike="noStrike" dirty="0">
                <a:solidFill>
                  <a:srgbClr val="000000"/>
                </a:solidFill>
                <a:effectLst/>
                <a:highlight>
                  <a:srgbClr val="F5F5F5"/>
                </a:highlight>
                <a:latin typeface="Aptos" panose="020B0004020202020204" pitchFamily="34" charset="0"/>
              </a:rPr>
              <a:t>2: </a:t>
            </a:r>
            <a:r>
              <a:rPr lang="en-GB" b="0" i="0" u="none" strike="noStrike" dirty="0">
                <a:solidFill>
                  <a:srgbClr val="000000"/>
                </a:solidFill>
                <a:effectLst/>
                <a:highlight>
                  <a:srgbClr val="F5F5F5"/>
                </a:highlight>
                <a:latin typeface="Aptos" panose="020B0004020202020204" pitchFamily="34" charset="0"/>
              </a:rPr>
              <a:t>Adhering to environment sustainability goals opens avenues for increased revenue through green initiatives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3: Some clients require specialized transport for specific cargo like perishable goods, which that d8l can supply</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GB" b="0" i="0" u="none" strike="noStrike" dirty="0">
                <a:solidFill>
                  <a:srgbClr val="000000"/>
                </a:solidFill>
                <a:effectLst/>
                <a:highlight>
                  <a:srgbClr val="F5F5F5"/>
                </a:highlight>
                <a:latin typeface="Aptos" panose="020B0004020202020204" pitchFamily="34" charset="0"/>
              </a:rPr>
              <a:t>With this in mind, we can now discuss our plans to address this</a:t>
            </a:r>
            <a:r>
              <a:rPr lang="de-DE" b="0" i="0" dirty="0">
                <a:solidFill>
                  <a:srgbClr val="444444"/>
                </a:solidFill>
                <a:effectLst/>
                <a:highlight>
                  <a:srgbClr val="F5F5F5"/>
                </a:highlight>
                <a:latin typeface="Aptos" panose="020B0004020202020204" pitchFamily="34" charset="0"/>
              </a:rPr>
              <a:t>​</a:t>
            </a:r>
            <a:endParaRPr lang="de-DE" b="0" i="0" dirty="0">
              <a:solidFill>
                <a:srgbClr val="444444"/>
              </a:solidFill>
              <a:effectLst/>
              <a:highlight>
                <a:srgbClr val="F5F5F5"/>
              </a:highlight>
              <a:latin typeface="Calibri" panose="020F0502020204030204" pitchFamily="34" charset="0"/>
            </a:endParaRPr>
          </a:p>
          <a:p>
            <a:pPr algn="l" rtl="0" fontAlgn="base"/>
            <a:r>
              <a:rPr lang="en-US" b="0" i="0" dirty="0">
                <a:solidFill>
                  <a:srgbClr val="444444"/>
                </a:solidFill>
                <a:effectLst/>
                <a:highlight>
                  <a:srgbClr val="F5F5F5"/>
                </a:highlight>
                <a:latin typeface="Calibri" panose="020F0502020204030204" pitchFamily="34" charset="0"/>
              </a:rPr>
              <a:t>​</a:t>
            </a:r>
          </a:p>
          <a:p>
            <a:endParaRPr lang="en-US" dirty="0"/>
          </a:p>
        </p:txBody>
      </p:sp>
      <p:sp>
        <p:nvSpPr>
          <p:cNvPr id="4" name="Slide Number Placeholder 3"/>
          <p:cNvSpPr>
            <a:spLocks noGrp="1"/>
          </p:cNvSpPr>
          <p:nvPr>
            <p:ph type="sldNum" sz="quarter" idx="5"/>
          </p:nvPr>
        </p:nvSpPr>
        <p:spPr/>
        <p:txBody>
          <a:bodyPr/>
          <a:lstStyle/>
          <a:p>
            <a:fld id="{43B37EE7-17E8-4C23-A83D-3AEC8BA0F0C0}" type="slidenum">
              <a:rPr lang="en-US" smtClean="0"/>
              <a:t>3</a:t>
            </a:fld>
            <a:endParaRPr lang="en-US"/>
          </a:p>
        </p:txBody>
      </p:sp>
    </p:spTree>
    <p:extLst>
      <p:ext uri="{BB962C8B-B14F-4D97-AF65-F5344CB8AC3E}">
        <p14:creationId xmlns:p14="http://schemas.microsoft.com/office/powerpoint/2010/main" val="13698826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JENDRIK</a:t>
            </a:r>
            <a:endParaRPr lang="de-DE"/>
          </a:p>
        </p:txBody>
      </p:sp>
      <p:sp>
        <p:nvSpPr>
          <p:cNvPr id="4" name="Slide Number Placeholder 3"/>
          <p:cNvSpPr>
            <a:spLocks noGrp="1"/>
          </p:cNvSpPr>
          <p:nvPr>
            <p:ph type="sldNum" sz="quarter" idx="5"/>
          </p:nvPr>
        </p:nvSpPr>
        <p:spPr/>
        <p:txBody>
          <a:bodyPr/>
          <a:lstStyle/>
          <a:p>
            <a:fld id="{43B37EE7-17E8-4C23-A83D-3AEC8BA0F0C0}" type="slidenum">
              <a:rPr lang="de-DE" smtClean="0"/>
              <a:t>26</a:t>
            </a:fld>
            <a:endParaRPr lang="de-DE"/>
          </a:p>
        </p:txBody>
      </p:sp>
    </p:spTree>
    <p:extLst>
      <p:ext uri="{BB962C8B-B14F-4D97-AF65-F5344CB8AC3E}">
        <p14:creationId xmlns:p14="http://schemas.microsoft.com/office/powerpoint/2010/main" val="1609012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JENDRIK</a:t>
            </a:r>
            <a:br>
              <a:rPr lang="en-GB">
                <a:cs typeface="+mn-lt"/>
              </a:rPr>
            </a:br>
            <a:endParaRPr lang="en-GB">
              <a:ea typeface="Calibri"/>
              <a:cs typeface="Calibri"/>
            </a:endParaRPr>
          </a:p>
          <a:p>
            <a:r>
              <a:rPr lang="en-GB">
                <a:ea typeface="Calibri"/>
                <a:cs typeface="Calibri"/>
              </a:rPr>
              <a:t>IT-Department to R&amp;D Department (Susan and Arthur two managers)</a:t>
            </a:r>
          </a:p>
          <a:p>
            <a:r>
              <a:rPr lang="en-GB">
                <a:ea typeface="Calibri"/>
                <a:cs typeface="Calibri"/>
              </a:rPr>
              <a:t>For each Microservices 2 developers and 1 QA</a:t>
            </a:r>
          </a:p>
          <a:p>
            <a:r>
              <a:rPr lang="en-GB">
                <a:ea typeface="Calibri"/>
                <a:cs typeface="Calibri"/>
              </a:rPr>
              <a:t>Product new department with previous </a:t>
            </a:r>
            <a:r>
              <a:rPr lang="en-GB" err="1">
                <a:ea typeface="Calibri"/>
                <a:cs typeface="Calibri"/>
              </a:rPr>
              <a:t>explanning</a:t>
            </a:r>
            <a:r>
              <a:rPr lang="en-GB">
                <a:ea typeface="Calibri"/>
                <a:cs typeface="Calibri"/>
              </a:rPr>
              <a:t> department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ea typeface="Calibri"/>
                <a:cs typeface="Calibri"/>
              </a:rPr>
              <a:t>One new employee for EMS and know the environmental EU laws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a:ea typeface="Calibri"/>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a:ea typeface="Calibri"/>
                <a:cs typeface="Calibri"/>
              </a:rPr>
              <a:t>The main change is extending the IT </a:t>
            </a:r>
            <a:r>
              <a:rPr lang="en-GB"/>
              <a:t>Department</a:t>
            </a:r>
            <a:r>
              <a:rPr lang="en-GB">
                <a:ea typeface="Calibri"/>
                <a:cs typeface="Calibri"/>
              </a:rPr>
              <a:t> and renaming it into R&amp;D Department. The previous two managers, Susan and Arthur are now team leads. For each microservice application  we identified, we have one responsible team formed by two developers and one QA. </a:t>
            </a:r>
            <a:r>
              <a:rPr lang="en-GB"/>
              <a:t>Product </a:t>
            </a:r>
            <a:r>
              <a:rPr lang="en-GB">
                <a:ea typeface="Calibri"/>
                <a:cs typeface="Calibri"/>
              </a:rPr>
              <a:t>is one new department, where the people from the ex-planning department are involved now, being product owners. We need one new employee for the EMS app, a new product owner who knows the new environmental EU laws.</a:t>
            </a:r>
          </a:p>
          <a:p>
            <a:endParaRPr lang="en-GB">
              <a:ea typeface="Calibri"/>
              <a:cs typeface="Calibri"/>
            </a:endParaRPr>
          </a:p>
        </p:txBody>
      </p:sp>
      <p:sp>
        <p:nvSpPr>
          <p:cNvPr id="4" name="Slide Number Placeholder 3"/>
          <p:cNvSpPr>
            <a:spLocks noGrp="1"/>
          </p:cNvSpPr>
          <p:nvPr>
            <p:ph type="sldNum" sz="quarter" idx="5"/>
          </p:nvPr>
        </p:nvSpPr>
        <p:spPr/>
        <p:txBody>
          <a:bodyPr/>
          <a:lstStyle/>
          <a:p>
            <a:fld id="{43B37EE7-17E8-4C23-A83D-3AEC8BA0F0C0}" type="slidenum">
              <a:rPr lang="de-DE" smtClean="0"/>
              <a:t>27</a:t>
            </a:fld>
            <a:endParaRPr lang="de-DE"/>
          </a:p>
        </p:txBody>
      </p:sp>
    </p:spTree>
    <p:extLst>
      <p:ext uri="{BB962C8B-B14F-4D97-AF65-F5344CB8AC3E}">
        <p14:creationId xmlns:p14="http://schemas.microsoft.com/office/powerpoint/2010/main" val="615680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a:lnSpc>
                <a:spcPct val="100000"/>
              </a:lnSpc>
              <a:spcBef>
                <a:spcPts val="0"/>
              </a:spcBef>
              <a:spcAft>
                <a:spcPts val="0"/>
              </a:spcAft>
              <a:buNone/>
              <a:tabLst/>
              <a:defRPr/>
            </a:pPr>
            <a:r>
              <a:rPr lang="en-GB"/>
              <a:t>BOGDAN</a:t>
            </a:r>
          </a:p>
          <a:p>
            <a:pPr>
              <a:defRPr/>
            </a:pPr>
            <a:endParaRPr lang="en-GB">
              <a:cs typeface="Calibri"/>
            </a:endParaRPr>
          </a:p>
          <a:p>
            <a:pPr marL="171450" indent="-171450">
              <a:buFont typeface="Calibri"/>
              <a:buChar char="-"/>
              <a:defRPr/>
            </a:pPr>
            <a:r>
              <a:rPr lang="en-GB">
                <a:cs typeface="Calibri"/>
              </a:rPr>
              <a:t>Enumerate the business processes</a:t>
            </a:r>
          </a:p>
          <a:p>
            <a:pPr marL="171450" indent="-171450">
              <a:buFont typeface="Calibri"/>
              <a:buChar char="-"/>
              <a:defRPr/>
            </a:pPr>
            <a:r>
              <a:rPr lang="en-GB">
                <a:cs typeface="Calibri"/>
              </a:rPr>
              <a:t>Customer interaction doesn't have a dedicated information system</a:t>
            </a:r>
          </a:p>
          <a:p>
            <a:pPr marL="171450" indent="-171450">
              <a:buFont typeface="Calibri"/>
              <a:buChar char="-"/>
              <a:defRPr/>
            </a:pPr>
            <a:r>
              <a:rPr lang="en-GB">
                <a:cs typeface="Calibri"/>
              </a:rPr>
              <a:t>There are 4 applications that don't communicate with each other (</a:t>
            </a:r>
            <a:r>
              <a:rPr lang="en-GB"/>
              <a:t>silo applications</a:t>
            </a:r>
            <a:r>
              <a:rPr lang="en-GB">
                <a:cs typeface="Calibri"/>
              </a:rPr>
              <a:t>)</a:t>
            </a:r>
          </a:p>
          <a:p>
            <a:pPr marL="171450" indent="-171450">
              <a:buFont typeface="Calibri"/>
              <a:buChar char="-"/>
              <a:defRPr/>
            </a:pPr>
            <a:r>
              <a:rPr lang="en-GB">
                <a:cs typeface="Calibri"/>
              </a:rPr>
              <a:t>Infrastructure is represented by a server with a DBMS, both being backed up</a:t>
            </a:r>
          </a:p>
          <a:p>
            <a:pPr marL="171450" indent="-171450">
              <a:buFont typeface="Calibri"/>
              <a:buChar char="-"/>
              <a:defRPr/>
            </a:pPr>
            <a:endParaRPr lang="en-GB">
              <a:cs typeface="Calibri"/>
            </a:endParaRPr>
          </a:p>
        </p:txBody>
      </p:sp>
      <p:sp>
        <p:nvSpPr>
          <p:cNvPr id="4" name="Slide Number Placeholder 3"/>
          <p:cNvSpPr>
            <a:spLocks noGrp="1"/>
          </p:cNvSpPr>
          <p:nvPr>
            <p:ph type="sldNum" sz="quarter" idx="5"/>
          </p:nvPr>
        </p:nvSpPr>
        <p:spPr/>
        <p:txBody>
          <a:bodyPr/>
          <a:lstStyle/>
          <a:p>
            <a:fld id="{43B37EE7-17E8-4C23-A83D-3AEC8BA0F0C0}" type="slidenum">
              <a:rPr lang="en-US" smtClean="0"/>
              <a:t>4</a:t>
            </a:fld>
            <a:endParaRPr lang="en-US"/>
          </a:p>
        </p:txBody>
      </p:sp>
    </p:spTree>
    <p:extLst>
      <p:ext uri="{BB962C8B-B14F-4D97-AF65-F5344CB8AC3E}">
        <p14:creationId xmlns:p14="http://schemas.microsoft.com/office/powerpoint/2010/main" val="17988147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BOGDAN</a:t>
            </a:r>
            <a:endParaRPr lang="en-US"/>
          </a:p>
          <a:p>
            <a:endParaRPr lang="en-US">
              <a:cs typeface="Calibri"/>
            </a:endParaRPr>
          </a:p>
          <a:p>
            <a:pPr marL="171450" indent="-171450">
              <a:buFont typeface="Calibri"/>
              <a:buChar char="-"/>
            </a:pPr>
            <a:r>
              <a:rPr lang="en-US">
                <a:cs typeface="Calibri"/>
              </a:rPr>
              <a:t>Enhanced set of business services divided into 2 main categories – cargo transport and environmental monitoring</a:t>
            </a:r>
          </a:p>
          <a:p>
            <a:pPr marL="171450" indent="-171450">
              <a:buFont typeface="Calibri"/>
              <a:buChar char="-"/>
            </a:pPr>
            <a:r>
              <a:rPr lang="en-US">
                <a:cs typeface="Calibri"/>
              </a:rPr>
              <a:t>Route planning and disruption handling is done automatically, leading to a data-driven business</a:t>
            </a:r>
          </a:p>
          <a:p>
            <a:pPr marL="171450" indent="-171450">
              <a:buFont typeface="Calibri"/>
              <a:buChar char="-"/>
            </a:pPr>
            <a:r>
              <a:rPr lang="en-US">
                <a:cs typeface="Calibri"/>
              </a:rPr>
              <a:t>There will be a specific application for handling customer interaction, users have the option to customize the transports</a:t>
            </a:r>
          </a:p>
          <a:p>
            <a:pPr marL="171450" indent="-171450">
              <a:buFont typeface="Calibri"/>
              <a:buChar char="-"/>
            </a:pPr>
            <a:r>
              <a:rPr lang="en-US">
                <a:cs typeface="Calibri"/>
              </a:rPr>
              <a:t>Four main applications will serve these processes (EMS, TMS, GLOW and CRM) - integrated with a ESB that handles heterogeneous integrations with various customers, leading to a 4PL company</a:t>
            </a:r>
          </a:p>
          <a:p>
            <a:pPr marL="171450" indent="-171450">
              <a:buFont typeface="Calibri"/>
              <a:buChar char="-"/>
            </a:pPr>
            <a:r>
              <a:rPr lang="en-US">
                <a:cs typeface="Calibri"/>
              </a:rPr>
              <a:t>In terms of infrastructure, the information systems will be hosted in cloud and communicate with GPS and sensors data from trucks</a:t>
            </a:r>
          </a:p>
          <a:p>
            <a:pPr marL="171450" indent="-171450">
              <a:buFont typeface="Calibri"/>
              <a:buChar char="-"/>
            </a:pPr>
            <a:endParaRPr lang="en-US">
              <a:cs typeface="Calibri"/>
            </a:endParaRPr>
          </a:p>
        </p:txBody>
      </p:sp>
      <p:sp>
        <p:nvSpPr>
          <p:cNvPr id="4" name="Slide Number Placeholder 3"/>
          <p:cNvSpPr>
            <a:spLocks noGrp="1"/>
          </p:cNvSpPr>
          <p:nvPr>
            <p:ph type="sldNum" sz="quarter" idx="5"/>
          </p:nvPr>
        </p:nvSpPr>
        <p:spPr/>
        <p:txBody>
          <a:bodyPr/>
          <a:lstStyle/>
          <a:p>
            <a:fld id="{43B37EE7-17E8-4C23-A83D-3AEC8BA0F0C0}" type="slidenum">
              <a:rPr lang="en-US"/>
              <a:t>5</a:t>
            </a:fld>
            <a:endParaRPr lang="en-US"/>
          </a:p>
        </p:txBody>
      </p:sp>
    </p:spTree>
    <p:extLst>
      <p:ext uri="{BB962C8B-B14F-4D97-AF65-F5344CB8AC3E}">
        <p14:creationId xmlns:p14="http://schemas.microsoft.com/office/powerpoint/2010/main" val="2021143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914400">
              <a:lnSpc>
                <a:spcPct val="100000"/>
              </a:lnSpc>
              <a:spcBef>
                <a:spcPts val="0"/>
              </a:spcBef>
              <a:spcAft>
                <a:spcPts val="0"/>
              </a:spcAft>
              <a:buNone/>
              <a:tabLst/>
              <a:defRPr/>
            </a:pPr>
            <a:r>
              <a:rPr lang="en-GB"/>
              <a:t>BOGDAN</a:t>
            </a:r>
          </a:p>
          <a:p>
            <a:endParaRPr lang="en-GB">
              <a:cs typeface="Calibri"/>
            </a:endParaRPr>
          </a:p>
          <a:p>
            <a:r>
              <a:rPr lang="en-GB">
                <a:cs typeface="Calibri"/>
              </a:rPr>
              <a:t>Now we are going to show you how this migration can be done step by step.</a:t>
            </a:r>
          </a:p>
        </p:txBody>
      </p:sp>
      <p:sp>
        <p:nvSpPr>
          <p:cNvPr id="4" name="Slide Number Placeholder 3"/>
          <p:cNvSpPr>
            <a:spLocks noGrp="1"/>
          </p:cNvSpPr>
          <p:nvPr>
            <p:ph type="sldNum" sz="quarter" idx="5"/>
          </p:nvPr>
        </p:nvSpPr>
        <p:spPr/>
        <p:txBody>
          <a:bodyPr/>
          <a:lstStyle/>
          <a:p>
            <a:fld id="{43B37EE7-17E8-4C23-A83D-3AEC8BA0F0C0}" type="slidenum">
              <a:rPr lang="en-US" smtClean="0"/>
              <a:t>6</a:t>
            </a:fld>
            <a:endParaRPr lang="en-US"/>
          </a:p>
        </p:txBody>
      </p:sp>
    </p:spTree>
    <p:extLst>
      <p:ext uri="{BB962C8B-B14F-4D97-AF65-F5344CB8AC3E}">
        <p14:creationId xmlns:p14="http://schemas.microsoft.com/office/powerpoint/2010/main" val="2799788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914400">
              <a:lnSpc>
                <a:spcPct val="100000"/>
              </a:lnSpc>
              <a:spcBef>
                <a:spcPts val="0"/>
              </a:spcBef>
              <a:spcAft>
                <a:spcPts val="0"/>
              </a:spcAft>
              <a:buNone/>
              <a:tabLst/>
              <a:defRPr/>
            </a:pPr>
            <a:r>
              <a:rPr lang="en-GB"/>
              <a:t>BOGDAN</a:t>
            </a:r>
          </a:p>
          <a:p>
            <a:endParaRPr lang="en-GB">
              <a:cs typeface="Calibri"/>
            </a:endParaRPr>
          </a:p>
          <a:p>
            <a:r>
              <a:rPr lang="en-GB">
                <a:cs typeface="Calibri"/>
              </a:rPr>
              <a:t>Moving from the baseline to the first intermediate plateau, we advise a first infrastructure improvement by choosing a cloud provider and migrating GLOW and the backend of CMR which is used only internally into the cloud.</a:t>
            </a:r>
            <a:endParaRPr lang="en-GB"/>
          </a:p>
          <a:p>
            <a:r>
              <a:rPr lang="en-GB">
                <a:cs typeface="Calibri"/>
              </a:rPr>
              <a:t>On top of this, we consider that the connection of </a:t>
            </a:r>
            <a:r>
              <a:rPr lang="en-GB"/>
              <a:t>sensors </a:t>
            </a:r>
            <a:r>
              <a:rPr lang="en-GB">
                <a:cs typeface="Calibri"/>
              </a:rPr>
              <a:t>and data acquisition is essential for the next steps of the digital transformation.</a:t>
            </a:r>
          </a:p>
        </p:txBody>
      </p:sp>
      <p:sp>
        <p:nvSpPr>
          <p:cNvPr id="4" name="Slide Number Placeholder 3"/>
          <p:cNvSpPr>
            <a:spLocks noGrp="1"/>
          </p:cNvSpPr>
          <p:nvPr>
            <p:ph type="sldNum" sz="quarter" idx="5"/>
          </p:nvPr>
        </p:nvSpPr>
        <p:spPr/>
        <p:txBody>
          <a:bodyPr/>
          <a:lstStyle/>
          <a:p>
            <a:fld id="{43B37EE7-17E8-4C23-A83D-3AEC8BA0F0C0}" type="slidenum">
              <a:rPr lang="en-US" smtClean="0"/>
              <a:t>7</a:t>
            </a:fld>
            <a:endParaRPr lang="en-US"/>
          </a:p>
        </p:txBody>
      </p:sp>
    </p:spTree>
    <p:extLst>
      <p:ext uri="{BB962C8B-B14F-4D97-AF65-F5344CB8AC3E}">
        <p14:creationId xmlns:p14="http://schemas.microsoft.com/office/powerpoint/2010/main" val="15513169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PIYUSH</a:t>
            </a:r>
            <a:endParaRPr lang="de-DE"/>
          </a:p>
          <a:p>
            <a:br>
              <a:rPr lang="en-US"/>
            </a:br>
            <a:br>
              <a:rPr lang="en-US"/>
            </a:br>
            <a:r>
              <a:rPr lang="en-US"/>
              <a:t>After carefully examining the D8L organization, we performed a SWOT analysis</a:t>
            </a:r>
          </a:p>
          <a:p>
            <a:endParaRPr lang="en-US"/>
          </a:p>
          <a:p>
            <a:r>
              <a:rPr lang="en-US"/>
              <a:t>The figure presents the main points from the perspective of conducting the digital transformation</a:t>
            </a:r>
          </a:p>
          <a:p>
            <a:endParaRPr lang="en-US"/>
          </a:p>
          <a:p>
            <a:r>
              <a:rPr lang="en-US"/>
              <a:t>Strengths -&gt; The most important strengths are that D8L uses software solutions based on well-known processes, a simple IT landscape, and an established infrastructure.</a:t>
            </a:r>
          </a:p>
          <a:p>
            <a:endParaRPr lang="en-US"/>
          </a:p>
          <a:p>
            <a:r>
              <a:rPr lang="en-US"/>
              <a:t>Weaknesses -&gt; The biggest issues revolve around the lack of automation because almost all procedures are manual or semi-automated, leading to slow processes and lower-quality services compared to their competitors.</a:t>
            </a:r>
          </a:p>
          <a:p>
            <a:endParaRPr lang="en-US"/>
          </a:p>
          <a:p>
            <a:r>
              <a:rPr lang="en-US"/>
              <a:t>Opportunities -&gt; The most significant opportunity is represented by the almost rudimentary IT landscape which enables us to easily design software without the need to adapt many complex IT systems and regulations around carbon emission that would enable the company to increase margins and become competitive.</a:t>
            </a:r>
          </a:p>
          <a:p>
            <a:endParaRPr lang="en-US"/>
          </a:p>
          <a:p>
            <a:r>
              <a:rPr lang="en-US"/>
              <a:t>Threats -&gt; D8L is susceptible to losing its clients considering that the competitors offer better and cheaper services.</a:t>
            </a:r>
          </a:p>
          <a:p>
            <a:endParaRPr lang="en-US"/>
          </a:p>
          <a:p>
            <a:r>
              <a:rPr lang="en-US"/>
              <a:t>SWOT:</a:t>
            </a:r>
          </a:p>
          <a:p>
            <a:endParaRPr lang="en-US"/>
          </a:p>
          <a:p>
            <a:r>
              <a:rPr lang="en-US"/>
              <a:t>in general we observed an acute deficiency of automation and use of digital tools in places where it would greatly expedite there general flow of operations</a:t>
            </a:r>
            <a:endParaRPr lang="de-DE"/>
          </a:p>
          <a:p>
            <a:endParaRPr lang="en-US"/>
          </a:p>
        </p:txBody>
      </p:sp>
      <p:sp>
        <p:nvSpPr>
          <p:cNvPr id="4" name="Slide Number Placeholder 3"/>
          <p:cNvSpPr>
            <a:spLocks noGrp="1"/>
          </p:cNvSpPr>
          <p:nvPr>
            <p:ph type="sldNum" sz="quarter" idx="5"/>
          </p:nvPr>
        </p:nvSpPr>
        <p:spPr/>
        <p:txBody>
          <a:bodyPr/>
          <a:lstStyle/>
          <a:p>
            <a:fld id="{43B37EE7-17E8-4C23-A83D-3AEC8BA0F0C0}" type="slidenum">
              <a:rPr lang="en-US" smtClean="0"/>
              <a:t>8</a:t>
            </a:fld>
            <a:endParaRPr lang="en-US"/>
          </a:p>
        </p:txBody>
      </p:sp>
    </p:spTree>
    <p:extLst>
      <p:ext uri="{BB962C8B-B14F-4D97-AF65-F5344CB8AC3E}">
        <p14:creationId xmlns:p14="http://schemas.microsoft.com/office/powerpoint/2010/main" val="354133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JENDRIK</a:t>
            </a:r>
            <a:br>
              <a:rPr lang="en-GB"/>
            </a:br>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Arial"/>
                <a:cs typeface="Arial"/>
              </a:rPr>
              <a:t>Manages the creation and tracking of transport orders</a:t>
            </a:r>
          </a:p>
          <a:p>
            <a:pPr marL="0" marR="0" lvl="0" indent="0" algn="l" defTabSz="914400" rtl="0" eaLnBrk="1" fontAlgn="auto" latinLnBrk="0" hangingPunct="1">
              <a:lnSpc>
                <a:spcPct val="100000"/>
              </a:lnSpc>
              <a:spcBef>
                <a:spcPts val="0"/>
              </a:spcBef>
              <a:spcAft>
                <a:spcPts val="0"/>
              </a:spcAft>
              <a:buClrTx/>
              <a:buSzTx/>
              <a:buFontTx/>
              <a:buNone/>
              <a:tabLst/>
              <a:defRPr/>
            </a:pPr>
            <a:br>
              <a:rPr lang="en-GB"/>
            </a:br>
            <a:r>
              <a:rPr lang="en-US" sz="1200">
                <a:latin typeface="Arial"/>
                <a:cs typeface="Arial"/>
              </a:rPr>
              <a:t>Utilizes advanced analytics to configure optimal shipment routes and schedules, enhancing efficiency and enabling real-time response to logistical challenges</a:t>
            </a:r>
            <a:br>
              <a:rPr lang="de-DE"/>
            </a:br>
            <a:br>
              <a:rPr lang="de-DE"/>
            </a:br>
            <a:r>
              <a:rPr lang="en-US" sz="1200">
                <a:latin typeface="Arial"/>
                <a:cs typeface="Arial"/>
              </a:rPr>
              <a:t>Centralizes the management of all logistics-related documents, including freight documentation, to ensure easy access, retrieval, and compliance with regulations</a:t>
            </a:r>
          </a:p>
          <a:p>
            <a:endParaRPr lang="de-DE"/>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Arial"/>
                <a:cs typeface="Arial"/>
              </a:rPr>
              <a:t>Tracks the progress of logistical operations against set objectives, focusing on cost-effectiveness and operational timelines</a:t>
            </a:r>
            <a:endParaRPr lang="de-DE"/>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Arial"/>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Arial"/>
                <a:cs typeface="Arial"/>
              </a:rPr>
              <a:t>Supports financial operations and customer invoicing</a:t>
            </a:r>
          </a:p>
          <a:p>
            <a:br>
              <a:rPr lang="de-DE"/>
            </a:br>
            <a:r>
              <a:rPr lang="en-US"/>
              <a:t>Manages secure data exchanges within the logistics network, ensuring compliance with data protection standards and enhancing the reliability of inter-company communications</a:t>
            </a:r>
            <a:endParaRPr lang="de-DE"/>
          </a:p>
        </p:txBody>
      </p:sp>
      <p:sp>
        <p:nvSpPr>
          <p:cNvPr id="4" name="Slide Number Placeholder 3"/>
          <p:cNvSpPr>
            <a:spLocks noGrp="1"/>
          </p:cNvSpPr>
          <p:nvPr>
            <p:ph type="sldNum" sz="quarter" idx="5"/>
          </p:nvPr>
        </p:nvSpPr>
        <p:spPr/>
        <p:txBody>
          <a:bodyPr/>
          <a:lstStyle/>
          <a:p>
            <a:fld id="{43B37EE7-17E8-4C23-A83D-3AEC8BA0F0C0}" type="slidenum">
              <a:rPr lang="de-DE" smtClean="0"/>
              <a:t>9</a:t>
            </a:fld>
            <a:endParaRPr lang="de-DE"/>
          </a:p>
        </p:txBody>
      </p:sp>
    </p:spTree>
    <p:extLst>
      <p:ext uri="{BB962C8B-B14F-4D97-AF65-F5344CB8AC3E}">
        <p14:creationId xmlns:p14="http://schemas.microsoft.com/office/powerpoint/2010/main" val="2996950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PIYUSH</a:t>
            </a:r>
            <a:endParaRPr lang="de-DE"/>
          </a:p>
          <a:p>
            <a:br>
              <a:rPr lang="en-US"/>
            </a:br>
            <a:br>
              <a:rPr lang="en-US"/>
            </a:br>
            <a:r>
              <a:rPr lang="en-US"/>
              <a:t>After carefully examining the D8L organization, we performed a SWOT analysis</a:t>
            </a:r>
          </a:p>
          <a:p>
            <a:endParaRPr lang="en-US"/>
          </a:p>
          <a:p>
            <a:r>
              <a:rPr lang="en-US"/>
              <a:t>The figure presents the main points from the perspective of conducting the digital transformation</a:t>
            </a:r>
          </a:p>
          <a:p>
            <a:endParaRPr lang="en-US"/>
          </a:p>
          <a:p>
            <a:r>
              <a:rPr lang="en-US"/>
              <a:t>Strengths -&gt; The most important strengths are that D8L uses software solutions based on well-known processes, a simple IT landscape, and an established infrastructure.</a:t>
            </a:r>
          </a:p>
          <a:p>
            <a:endParaRPr lang="en-US"/>
          </a:p>
          <a:p>
            <a:r>
              <a:rPr lang="en-US"/>
              <a:t>Weaknesses -&gt; The biggest issues revolve around the lack of automation because almost all procedures are manual or semi-automated, leading to slow processes and lower-quality services compared to their competitors.</a:t>
            </a:r>
          </a:p>
          <a:p>
            <a:endParaRPr lang="en-US"/>
          </a:p>
          <a:p>
            <a:r>
              <a:rPr lang="en-US"/>
              <a:t>Opportunities -&gt; The most significant opportunity is represented by the almost rudimentary IT landscape which enables us to easily design software without the need to adapt many complex IT systems and regulations around carbon emission that would enable the company to increase margins and become competitive.</a:t>
            </a:r>
          </a:p>
          <a:p>
            <a:endParaRPr lang="en-US"/>
          </a:p>
          <a:p>
            <a:r>
              <a:rPr lang="en-US"/>
              <a:t>Threats -&gt; D8L is susceptible to losing its clients considering that the competitors offer better and cheaper services.</a:t>
            </a:r>
          </a:p>
          <a:p>
            <a:endParaRPr lang="en-US"/>
          </a:p>
          <a:p>
            <a:r>
              <a:rPr lang="en-US"/>
              <a:t>SWOT:</a:t>
            </a:r>
          </a:p>
          <a:p>
            <a:endParaRPr lang="en-US"/>
          </a:p>
          <a:p>
            <a:r>
              <a:rPr lang="en-US"/>
              <a:t>in general we observed an acute deficiency of automation and use of digital tools in places where it would greatly expedite there general flow of operations</a:t>
            </a:r>
            <a:endParaRPr lang="de-DE"/>
          </a:p>
          <a:p>
            <a:endParaRPr lang="en-US"/>
          </a:p>
        </p:txBody>
      </p:sp>
      <p:sp>
        <p:nvSpPr>
          <p:cNvPr id="4" name="Slide Number Placeholder 3"/>
          <p:cNvSpPr>
            <a:spLocks noGrp="1"/>
          </p:cNvSpPr>
          <p:nvPr>
            <p:ph type="sldNum" sz="quarter" idx="5"/>
          </p:nvPr>
        </p:nvSpPr>
        <p:spPr/>
        <p:txBody>
          <a:bodyPr/>
          <a:lstStyle/>
          <a:p>
            <a:fld id="{43B37EE7-17E8-4C23-A83D-3AEC8BA0F0C0}" type="slidenum">
              <a:rPr lang="en-US" smtClean="0"/>
              <a:t>10</a:t>
            </a:fld>
            <a:endParaRPr lang="en-US"/>
          </a:p>
        </p:txBody>
      </p:sp>
    </p:spTree>
    <p:extLst>
      <p:ext uri="{BB962C8B-B14F-4D97-AF65-F5344CB8AC3E}">
        <p14:creationId xmlns:p14="http://schemas.microsoft.com/office/powerpoint/2010/main" val="2262717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7/4/2024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rot="5400000">
            <a:off x="10977669" y="4648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25" name="Google Shape;25;p4"/>
          <p:cNvGrpSpPr/>
          <p:nvPr/>
        </p:nvGrpSpPr>
        <p:grpSpPr>
          <a:xfrm>
            <a:off x="958800" y="719200"/>
            <a:ext cx="10274400" cy="5419600"/>
            <a:chOff x="719100" y="539400"/>
            <a:chExt cx="7705800" cy="4064700"/>
          </a:xfrm>
        </p:grpSpPr>
        <p:cxnSp>
          <p:nvCxnSpPr>
            <p:cNvPr id="26" name="Google Shape;26;p4"/>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27" name="Google Shape;27;p4"/>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28" name="Google Shape;28;p4"/>
          <p:cNvSpPr txBox="1">
            <a:spLocks noGrp="1"/>
          </p:cNvSpPr>
          <p:nvPr>
            <p:ph type="title"/>
          </p:nvPr>
        </p:nvSpPr>
        <p:spPr>
          <a:xfrm>
            <a:off x="960000" y="717433"/>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4"/>
          <p:cNvSpPr txBox="1">
            <a:spLocks noGrp="1"/>
          </p:cNvSpPr>
          <p:nvPr>
            <p:ph type="body" idx="1"/>
          </p:nvPr>
        </p:nvSpPr>
        <p:spPr>
          <a:xfrm>
            <a:off x="960000" y="1502667"/>
            <a:ext cx="10272000" cy="5272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AutoNum type="arabicPeriod"/>
              <a:defRPr sz="1600"/>
            </a:lvl1pPr>
            <a:lvl2pPr marL="1219170" lvl="1" indent="-406390" rtl="0">
              <a:spcBef>
                <a:spcPts val="0"/>
              </a:spcBef>
              <a:spcAft>
                <a:spcPts val="0"/>
              </a:spcAft>
              <a:buSzPts val="1200"/>
              <a:buFont typeface="Roboto Condensed Light"/>
              <a:buAutoNum type="alphaLcPeriod"/>
              <a:defRPr/>
            </a:lvl2pPr>
            <a:lvl3pPr marL="1828754" lvl="2" indent="-406390" rtl="0">
              <a:spcBef>
                <a:spcPts val="0"/>
              </a:spcBef>
              <a:spcAft>
                <a:spcPts val="0"/>
              </a:spcAft>
              <a:buSzPts val="1200"/>
              <a:buFont typeface="Roboto Condensed Light"/>
              <a:buAutoNum type="romanLcPeriod"/>
              <a:defRPr/>
            </a:lvl3pPr>
            <a:lvl4pPr marL="2438339" lvl="3" indent="-406390" rtl="0">
              <a:spcBef>
                <a:spcPts val="0"/>
              </a:spcBef>
              <a:spcAft>
                <a:spcPts val="0"/>
              </a:spcAft>
              <a:buSzPts val="1200"/>
              <a:buFont typeface="Roboto Condensed Light"/>
              <a:buAutoNum type="arabicPeriod"/>
              <a:defRPr/>
            </a:lvl4pPr>
            <a:lvl5pPr marL="3047924" lvl="4" indent="-406390" rtl="0">
              <a:spcBef>
                <a:spcPts val="0"/>
              </a:spcBef>
              <a:spcAft>
                <a:spcPts val="0"/>
              </a:spcAft>
              <a:buSzPts val="1200"/>
              <a:buFont typeface="Roboto Condensed Light"/>
              <a:buAutoNum type="alphaLcPeriod"/>
              <a:defRPr/>
            </a:lvl5pPr>
            <a:lvl6pPr marL="3657509" lvl="5" indent="-406390" rtl="0">
              <a:spcBef>
                <a:spcPts val="0"/>
              </a:spcBef>
              <a:spcAft>
                <a:spcPts val="0"/>
              </a:spcAft>
              <a:buSzPts val="1200"/>
              <a:buFont typeface="Roboto Condensed Light"/>
              <a:buAutoNum type="romanLcPeriod"/>
              <a:defRPr/>
            </a:lvl6pPr>
            <a:lvl7pPr marL="4267093" lvl="6" indent="-406390" rtl="0">
              <a:spcBef>
                <a:spcPts val="0"/>
              </a:spcBef>
              <a:spcAft>
                <a:spcPts val="0"/>
              </a:spcAft>
              <a:buSzPts val="1200"/>
              <a:buFont typeface="Roboto Condensed Light"/>
              <a:buAutoNum type="arabicPeriod"/>
              <a:defRPr/>
            </a:lvl7pPr>
            <a:lvl8pPr marL="4876678" lvl="7" indent="-406390" rtl="0">
              <a:spcBef>
                <a:spcPts val="0"/>
              </a:spcBef>
              <a:spcAft>
                <a:spcPts val="0"/>
              </a:spcAft>
              <a:buSzPts val="1200"/>
              <a:buFont typeface="Roboto Condensed Light"/>
              <a:buAutoNum type="alphaLcPeriod"/>
              <a:defRPr/>
            </a:lvl8pPr>
            <a:lvl9pPr marL="5486263" lvl="8" indent="-406390" rtl="0">
              <a:spcBef>
                <a:spcPts val="0"/>
              </a:spcBef>
              <a:spcAft>
                <a:spcPts val="0"/>
              </a:spcAft>
              <a:buSzPts val="1200"/>
              <a:buFont typeface="Roboto Condensed Light"/>
              <a:buAutoNum type="romanLcPeriod"/>
              <a:defRPr/>
            </a:lvl9pPr>
          </a:lstStyle>
          <a:p>
            <a:endParaRPr/>
          </a:p>
        </p:txBody>
      </p:sp>
    </p:spTree>
    <p:extLst>
      <p:ext uri="{BB962C8B-B14F-4D97-AF65-F5344CB8AC3E}">
        <p14:creationId xmlns:p14="http://schemas.microsoft.com/office/powerpoint/2010/main" val="110501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2"/>
        <p:cNvGrpSpPr/>
        <p:nvPr/>
      </p:nvGrpSpPr>
      <p:grpSpPr>
        <a:xfrm>
          <a:off x="0" y="0"/>
          <a:ext cx="0" cy="0"/>
          <a:chOff x="0" y="0"/>
          <a:chExt cx="0" cy="0"/>
        </a:xfrm>
      </p:grpSpPr>
      <p:sp>
        <p:nvSpPr>
          <p:cNvPr id="83" name="Google Shape;83;p13"/>
          <p:cNvSpPr/>
          <p:nvPr/>
        </p:nvSpPr>
        <p:spPr>
          <a:xfrm>
            <a:off x="10977669" y="58844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84" name="Google Shape;84;p13"/>
          <p:cNvGrpSpPr/>
          <p:nvPr/>
        </p:nvGrpSpPr>
        <p:grpSpPr>
          <a:xfrm>
            <a:off x="958800" y="719200"/>
            <a:ext cx="10274400" cy="5419600"/>
            <a:chOff x="719100" y="539400"/>
            <a:chExt cx="7705800" cy="4064700"/>
          </a:xfrm>
        </p:grpSpPr>
        <p:cxnSp>
          <p:nvCxnSpPr>
            <p:cNvPr id="85" name="Google Shape;85;p13"/>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86" name="Google Shape;86;p13"/>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87" name="Google Shape;87;p13"/>
          <p:cNvSpPr txBox="1">
            <a:spLocks noGrp="1"/>
          </p:cNvSpPr>
          <p:nvPr>
            <p:ph type="title"/>
          </p:nvPr>
        </p:nvSpPr>
        <p:spPr>
          <a:xfrm>
            <a:off x="960000" y="719200"/>
            <a:ext cx="10272000" cy="690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8" name="Google Shape;88;p13"/>
          <p:cNvSpPr txBox="1">
            <a:spLocks noGrp="1"/>
          </p:cNvSpPr>
          <p:nvPr>
            <p:ph type="title" idx="2"/>
          </p:nvPr>
        </p:nvSpPr>
        <p:spPr>
          <a:xfrm>
            <a:off x="1137483" y="2886300"/>
            <a:ext cx="4390400" cy="528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9" name="Google Shape;89;p13"/>
          <p:cNvSpPr txBox="1">
            <a:spLocks noGrp="1"/>
          </p:cNvSpPr>
          <p:nvPr>
            <p:ph type="title" idx="3"/>
          </p:nvPr>
        </p:nvSpPr>
        <p:spPr>
          <a:xfrm>
            <a:off x="6666019" y="2886300"/>
            <a:ext cx="4390400" cy="528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0" name="Google Shape;90;p13"/>
          <p:cNvSpPr txBox="1">
            <a:spLocks noGrp="1"/>
          </p:cNvSpPr>
          <p:nvPr>
            <p:ph type="subTitle" idx="1"/>
          </p:nvPr>
        </p:nvSpPr>
        <p:spPr>
          <a:xfrm>
            <a:off x="1137483" y="3312599"/>
            <a:ext cx="4390400" cy="46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91" name="Google Shape;91;p13"/>
          <p:cNvSpPr txBox="1">
            <a:spLocks noGrp="1"/>
          </p:cNvSpPr>
          <p:nvPr>
            <p:ph type="subTitle" idx="4"/>
          </p:nvPr>
        </p:nvSpPr>
        <p:spPr>
          <a:xfrm>
            <a:off x="6666019" y="3312632"/>
            <a:ext cx="4390400" cy="46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92" name="Google Shape;92;p13"/>
          <p:cNvSpPr txBox="1">
            <a:spLocks noGrp="1"/>
          </p:cNvSpPr>
          <p:nvPr>
            <p:ph type="title" idx="5"/>
          </p:nvPr>
        </p:nvSpPr>
        <p:spPr>
          <a:xfrm>
            <a:off x="1135584" y="4968300"/>
            <a:ext cx="4390400" cy="528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3" name="Google Shape;93;p13"/>
          <p:cNvSpPr txBox="1">
            <a:spLocks noGrp="1"/>
          </p:cNvSpPr>
          <p:nvPr>
            <p:ph type="title" idx="6"/>
          </p:nvPr>
        </p:nvSpPr>
        <p:spPr>
          <a:xfrm>
            <a:off x="6664148" y="4968300"/>
            <a:ext cx="4390400" cy="528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4" name="Google Shape;94;p13"/>
          <p:cNvSpPr txBox="1">
            <a:spLocks noGrp="1"/>
          </p:cNvSpPr>
          <p:nvPr>
            <p:ph type="subTitle" idx="7"/>
          </p:nvPr>
        </p:nvSpPr>
        <p:spPr>
          <a:xfrm>
            <a:off x="1135635" y="5394665"/>
            <a:ext cx="4390400" cy="460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95" name="Google Shape;95;p13"/>
          <p:cNvSpPr txBox="1">
            <a:spLocks noGrp="1"/>
          </p:cNvSpPr>
          <p:nvPr>
            <p:ph type="subTitle" idx="8"/>
          </p:nvPr>
        </p:nvSpPr>
        <p:spPr>
          <a:xfrm>
            <a:off x="6664184" y="5394700"/>
            <a:ext cx="4390400" cy="460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96" name="Google Shape;96;p13"/>
          <p:cNvSpPr txBox="1">
            <a:spLocks noGrp="1"/>
          </p:cNvSpPr>
          <p:nvPr>
            <p:ph type="title" idx="9" hasCustomPrompt="1"/>
          </p:nvPr>
        </p:nvSpPr>
        <p:spPr>
          <a:xfrm>
            <a:off x="1137484" y="1897900"/>
            <a:ext cx="1034400" cy="88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4533" b="0">
                <a:latin typeface="Poppins SemiBold"/>
                <a:ea typeface="Poppins SemiBold"/>
                <a:cs typeface="Poppins SemiBold"/>
                <a:sym typeface="Poppins SemiBold"/>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97" name="Google Shape;97;p13"/>
          <p:cNvSpPr txBox="1">
            <a:spLocks noGrp="1"/>
          </p:cNvSpPr>
          <p:nvPr>
            <p:ph type="title" idx="13" hasCustomPrompt="1"/>
          </p:nvPr>
        </p:nvSpPr>
        <p:spPr>
          <a:xfrm>
            <a:off x="1137467" y="3979899"/>
            <a:ext cx="1034400" cy="88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4533" b="0">
                <a:latin typeface="Poppins SemiBold"/>
                <a:ea typeface="Poppins SemiBold"/>
                <a:cs typeface="Poppins SemiBold"/>
                <a:sym typeface="Poppins SemiBold"/>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98" name="Google Shape;98;p13"/>
          <p:cNvSpPr txBox="1">
            <a:spLocks noGrp="1"/>
          </p:cNvSpPr>
          <p:nvPr>
            <p:ph type="title" idx="14" hasCustomPrompt="1"/>
          </p:nvPr>
        </p:nvSpPr>
        <p:spPr>
          <a:xfrm>
            <a:off x="6664133" y="1897899"/>
            <a:ext cx="1034400" cy="886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4533" b="0">
                <a:latin typeface="Poppins SemiBold"/>
                <a:ea typeface="Poppins SemiBold"/>
                <a:cs typeface="Poppins SemiBold"/>
                <a:sym typeface="Poppins SemiBold"/>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
        <p:nvSpPr>
          <p:cNvPr id="99" name="Google Shape;99;p13"/>
          <p:cNvSpPr txBox="1">
            <a:spLocks noGrp="1"/>
          </p:cNvSpPr>
          <p:nvPr>
            <p:ph type="title" idx="15" hasCustomPrompt="1"/>
          </p:nvPr>
        </p:nvSpPr>
        <p:spPr>
          <a:xfrm>
            <a:off x="6664133" y="3912300"/>
            <a:ext cx="1034400" cy="954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sz="4533" b="0">
                <a:latin typeface="Poppins SemiBold"/>
                <a:ea typeface="Poppins SemiBold"/>
                <a:cs typeface="Poppins SemiBold"/>
                <a:sym typeface="Poppins SemiBold"/>
              </a:defRPr>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r>
              <a:t>xx%</a:t>
            </a:r>
          </a:p>
        </p:txBody>
      </p:sp>
    </p:spTree>
    <p:extLst>
      <p:ext uri="{BB962C8B-B14F-4D97-AF65-F5344CB8AC3E}">
        <p14:creationId xmlns:p14="http://schemas.microsoft.com/office/powerpoint/2010/main" val="249040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rot="5400000">
            <a:off x="10991723" y="5884475"/>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7" name="Google Shape;17;p3"/>
          <p:cNvSpPr txBox="1">
            <a:spLocks noGrp="1"/>
          </p:cNvSpPr>
          <p:nvPr>
            <p:ph type="title"/>
          </p:nvPr>
        </p:nvSpPr>
        <p:spPr>
          <a:xfrm>
            <a:off x="5446700" y="2874400"/>
            <a:ext cx="5400000" cy="19736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6000" b="1">
                <a:latin typeface="Poppins"/>
                <a:ea typeface="Poppins"/>
                <a:cs typeface="Poppins"/>
                <a:sym typeface="Poppins"/>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8" name="Google Shape;18;p3"/>
          <p:cNvSpPr txBox="1">
            <a:spLocks noGrp="1"/>
          </p:cNvSpPr>
          <p:nvPr>
            <p:ph type="title" idx="2" hasCustomPrompt="1"/>
          </p:nvPr>
        </p:nvSpPr>
        <p:spPr>
          <a:xfrm>
            <a:off x="5601867" y="1429700"/>
            <a:ext cx="1303200" cy="13032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6667"/>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9" name="Google Shape;19;p3"/>
          <p:cNvSpPr txBox="1">
            <a:spLocks noGrp="1"/>
          </p:cNvSpPr>
          <p:nvPr>
            <p:ph type="subTitle" idx="1"/>
          </p:nvPr>
        </p:nvSpPr>
        <p:spPr>
          <a:xfrm>
            <a:off x="5446700" y="4989500"/>
            <a:ext cx="54000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867"/>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0" name="Google Shape;20;p3"/>
          <p:cNvSpPr>
            <a:spLocks noGrp="1"/>
          </p:cNvSpPr>
          <p:nvPr>
            <p:ph type="pic" idx="3"/>
          </p:nvPr>
        </p:nvSpPr>
        <p:spPr>
          <a:xfrm>
            <a:off x="1488387" y="1263785"/>
            <a:ext cx="3175600" cy="4330400"/>
          </a:xfrm>
          <a:prstGeom prst="round2SameRect">
            <a:avLst>
              <a:gd name="adj1" fmla="val 50000"/>
              <a:gd name="adj2" fmla="val 0"/>
            </a:avLst>
          </a:prstGeom>
          <a:noFill/>
          <a:ln>
            <a:noFill/>
          </a:ln>
        </p:spPr>
      </p:sp>
      <p:cxnSp>
        <p:nvCxnSpPr>
          <p:cNvPr id="21" name="Google Shape;21;p3"/>
          <p:cNvCxnSpPr/>
          <p:nvPr/>
        </p:nvCxnSpPr>
        <p:spPr>
          <a:xfrm>
            <a:off x="958800" y="719200"/>
            <a:ext cx="10274400" cy="0"/>
          </a:xfrm>
          <a:prstGeom prst="straightConnector1">
            <a:avLst/>
          </a:prstGeom>
          <a:noFill/>
          <a:ln w="9525" cap="flat" cmpd="sng">
            <a:solidFill>
              <a:schemeClr val="dk1"/>
            </a:solidFill>
            <a:prstDash val="solid"/>
            <a:round/>
            <a:headEnd type="none" w="med" len="med"/>
            <a:tailEnd type="none" w="med" len="med"/>
          </a:ln>
        </p:spPr>
      </p:cxnSp>
      <p:cxnSp>
        <p:nvCxnSpPr>
          <p:cNvPr id="22" name="Google Shape;22;p3"/>
          <p:cNvCxnSpPr/>
          <p:nvPr/>
        </p:nvCxnSpPr>
        <p:spPr>
          <a:xfrm>
            <a:off x="958800" y="6138800"/>
            <a:ext cx="102744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3625601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rot="16200000" flipH="1">
            <a:off x="705669" y="58844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48" name="Google Shape;48;p7"/>
          <p:cNvSpPr txBox="1">
            <a:spLocks noGrp="1"/>
          </p:cNvSpPr>
          <p:nvPr>
            <p:ph type="title"/>
          </p:nvPr>
        </p:nvSpPr>
        <p:spPr>
          <a:xfrm>
            <a:off x="1736933" y="1853033"/>
            <a:ext cx="7320000" cy="17636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2400"/>
              <a:buNone/>
              <a:defRPr sz="5333" b="1">
                <a:latin typeface="Poppins"/>
                <a:ea typeface="Poppins"/>
                <a:cs typeface="Poppins"/>
                <a:sym typeface="Poppins"/>
              </a:defRPr>
            </a:lvl1pPr>
            <a:lvl2pPr lvl="1">
              <a:spcBef>
                <a:spcPts val="0"/>
              </a:spcBef>
              <a:spcAft>
                <a:spcPts val="0"/>
              </a:spcAft>
              <a:buClr>
                <a:schemeClr val="lt1"/>
              </a:buClr>
              <a:buSzPts val="2400"/>
              <a:buNone/>
              <a:defRPr sz="3200">
                <a:solidFill>
                  <a:schemeClr val="lt1"/>
                </a:solidFill>
              </a:defRPr>
            </a:lvl2pPr>
            <a:lvl3pPr lvl="2">
              <a:spcBef>
                <a:spcPts val="0"/>
              </a:spcBef>
              <a:spcAft>
                <a:spcPts val="0"/>
              </a:spcAft>
              <a:buClr>
                <a:schemeClr val="lt1"/>
              </a:buClr>
              <a:buSzPts val="2400"/>
              <a:buNone/>
              <a:defRPr sz="3200">
                <a:solidFill>
                  <a:schemeClr val="lt1"/>
                </a:solidFill>
              </a:defRPr>
            </a:lvl3pPr>
            <a:lvl4pPr lvl="3">
              <a:spcBef>
                <a:spcPts val="0"/>
              </a:spcBef>
              <a:spcAft>
                <a:spcPts val="0"/>
              </a:spcAft>
              <a:buClr>
                <a:schemeClr val="lt1"/>
              </a:buClr>
              <a:buSzPts val="2400"/>
              <a:buNone/>
              <a:defRPr sz="3200">
                <a:solidFill>
                  <a:schemeClr val="lt1"/>
                </a:solidFill>
              </a:defRPr>
            </a:lvl4pPr>
            <a:lvl5pPr lvl="4">
              <a:spcBef>
                <a:spcPts val="0"/>
              </a:spcBef>
              <a:spcAft>
                <a:spcPts val="0"/>
              </a:spcAft>
              <a:buClr>
                <a:schemeClr val="lt1"/>
              </a:buClr>
              <a:buSzPts val="2400"/>
              <a:buNone/>
              <a:defRPr sz="3200">
                <a:solidFill>
                  <a:schemeClr val="lt1"/>
                </a:solidFill>
              </a:defRPr>
            </a:lvl5pPr>
            <a:lvl6pPr lvl="5">
              <a:spcBef>
                <a:spcPts val="0"/>
              </a:spcBef>
              <a:spcAft>
                <a:spcPts val="0"/>
              </a:spcAft>
              <a:buClr>
                <a:schemeClr val="lt1"/>
              </a:buClr>
              <a:buSzPts val="2400"/>
              <a:buNone/>
              <a:defRPr sz="3200">
                <a:solidFill>
                  <a:schemeClr val="lt1"/>
                </a:solidFill>
              </a:defRPr>
            </a:lvl6pPr>
            <a:lvl7pPr lvl="6">
              <a:spcBef>
                <a:spcPts val="0"/>
              </a:spcBef>
              <a:spcAft>
                <a:spcPts val="0"/>
              </a:spcAft>
              <a:buClr>
                <a:schemeClr val="lt1"/>
              </a:buClr>
              <a:buSzPts val="2400"/>
              <a:buNone/>
              <a:defRPr sz="3200">
                <a:solidFill>
                  <a:schemeClr val="lt1"/>
                </a:solidFill>
              </a:defRPr>
            </a:lvl7pPr>
            <a:lvl8pPr lvl="7">
              <a:spcBef>
                <a:spcPts val="0"/>
              </a:spcBef>
              <a:spcAft>
                <a:spcPts val="0"/>
              </a:spcAft>
              <a:buClr>
                <a:schemeClr val="lt1"/>
              </a:buClr>
              <a:buSzPts val="2400"/>
              <a:buNone/>
              <a:defRPr sz="3200">
                <a:solidFill>
                  <a:schemeClr val="lt1"/>
                </a:solidFill>
              </a:defRPr>
            </a:lvl8pPr>
            <a:lvl9pPr lvl="8">
              <a:spcBef>
                <a:spcPts val="0"/>
              </a:spcBef>
              <a:spcAft>
                <a:spcPts val="0"/>
              </a:spcAft>
              <a:buClr>
                <a:schemeClr val="lt1"/>
              </a:buClr>
              <a:buSzPts val="2400"/>
              <a:buNone/>
              <a:defRPr sz="3200">
                <a:solidFill>
                  <a:schemeClr val="lt1"/>
                </a:solidFill>
              </a:defRPr>
            </a:lvl9pPr>
          </a:lstStyle>
          <a:p>
            <a:endParaRPr/>
          </a:p>
        </p:txBody>
      </p:sp>
      <p:sp>
        <p:nvSpPr>
          <p:cNvPr id="49" name="Google Shape;49;p7"/>
          <p:cNvSpPr txBox="1">
            <a:spLocks noGrp="1"/>
          </p:cNvSpPr>
          <p:nvPr>
            <p:ph type="subTitle" idx="1"/>
          </p:nvPr>
        </p:nvSpPr>
        <p:spPr>
          <a:xfrm>
            <a:off x="1736933" y="3724967"/>
            <a:ext cx="7320000" cy="1157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1200"/>
              <a:buNone/>
              <a:defRPr sz="1867"/>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grpSp>
        <p:nvGrpSpPr>
          <p:cNvPr id="50" name="Google Shape;50;p7"/>
          <p:cNvGrpSpPr/>
          <p:nvPr/>
        </p:nvGrpSpPr>
        <p:grpSpPr>
          <a:xfrm>
            <a:off x="958800" y="719200"/>
            <a:ext cx="10274400" cy="5419600"/>
            <a:chOff x="719100" y="539400"/>
            <a:chExt cx="7705800" cy="4064700"/>
          </a:xfrm>
        </p:grpSpPr>
        <p:cxnSp>
          <p:nvCxnSpPr>
            <p:cNvPr id="51" name="Google Shape;51;p7"/>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7"/>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53" name="Google Shape;53;p7"/>
          <p:cNvSpPr/>
          <p:nvPr/>
        </p:nvSpPr>
        <p:spPr>
          <a:xfrm rot="5400000">
            <a:off x="10693548" y="272180"/>
            <a:ext cx="894169" cy="894011"/>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9478653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3">
    <p:spTree>
      <p:nvGrpSpPr>
        <p:cNvPr id="1" name="Shape 134"/>
        <p:cNvGrpSpPr/>
        <p:nvPr/>
      </p:nvGrpSpPr>
      <p:grpSpPr>
        <a:xfrm>
          <a:off x="0" y="0"/>
          <a:ext cx="0" cy="0"/>
          <a:chOff x="0" y="0"/>
          <a:chExt cx="0" cy="0"/>
        </a:xfrm>
      </p:grpSpPr>
      <p:sp>
        <p:nvSpPr>
          <p:cNvPr id="135" name="Google Shape;135;p17"/>
          <p:cNvSpPr/>
          <p:nvPr/>
        </p:nvSpPr>
        <p:spPr>
          <a:xfrm rot="5400000">
            <a:off x="10991723" y="5884475"/>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136" name="Google Shape;136;p17"/>
          <p:cNvGrpSpPr/>
          <p:nvPr/>
        </p:nvGrpSpPr>
        <p:grpSpPr>
          <a:xfrm>
            <a:off x="958800" y="719200"/>
            <a:ext cx="10274400" cy="5419600"/>
            <a:chOff x="719100" y="539400"/>
            <a:chExt cx="7705800" cy="4064700"/>
          </a:xfrm>
        </p:grpSpPr>
        <p:cxnSp>
          <p:nvCxnSpPr>
            <p:cNvPr id="137" name="Google Shape;137;p17"/>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38" name="Google Shape;138;p17"/>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9" name="Google Shape;139;p17"/>
          <p:cNvSpPr txBox="1">
            <a:spLocks noGrp="1"/>
          </p:cNvSpPr>
          <p:nvPr>
            <p:ph type="title"/>
          </p:nvPr>
        </p:nvSpPr>
        <p:spPr>
          <a:xfrm>
            <a:off x="960000" y="719200"/>
            <a:ext cx="10272000" cy="690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extLst>
      <p:ext uri="{BB962C8B-B14F-4D97-AF65-F5344CB8AC3E}">
        <p14:creationId xmlns:p14="http://schemas.microsoft.com/office/powerpoint/2010/main" val="1355881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14"/>
        <p:cNvGrpSpPr/>
        <p:nvPr/>
      </p:nvGrpSpPr>
      <p:grpSpPr>
        <a:xfrm>
          <a:off x="0" y="0"/>
          <a:ext cx="0" cy="0"/>
          <a:chOff x="0" y="0"/>
          <a:chExt cx="0" cy="0"/>
        </a:xfrm>
      </p:grpSpPr>
      <p:sp>
        <p:nvSpPr>
          <p:cNvPr id="115" name="Google Shape;115;p15"/>
          <p:cNvSpPr/>
          <p:nvPr/>
        </p:nvSpPr>
        <p:spPr>
          <a:xfrm rot="16200000">
            <a:off x="705669" y="58844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16" name="Google Shape;116;p15"/>
          <p:cNvSpPr txBox="1">
            <a:spLocks noGrp="1"/>
          </p:cNvSpPr>
          <p:nvPr>
            <p:ph type="title"/>
          </p:nvPr>
        </p:nvSpPr>
        <p:spPr>
          <a:xfrm>
            <a:off x="3082036" y="2081900"/>
            <a:ext cx="2579200" cy="52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7" name="Google Shape;117;p15"/>
          <p:cNvSpPr txBox="1">
            <a:spLocks noGrp="1"/>
          </p:cNvSpPr>
          <p:nvPr>
            <p:ph type="title" idx="2"/>
          </p:nvPr>
        </p:nvSpPr>
        <p:spPr>
          <a:xfrm>
            <a:off x="7517981" y="2081900"/>
            <a:ext cx="2579200" cy="52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8" name="Google Shape;118;p15"/>
          <p:cNvSpPr txBox="1">
            <a:spLocks noGrp="1"/>
          </p:cNvSpPr>
          <p:nvPr>
            <p:ph type="subTitle" idx="1"/>
          </p:nvPr>
        </p:nvSpPr>
        <p:spPr>
          <a:xfrm>
            <a:off x="3082033" y="2505100"/>
            <a:ext cx="2579200" cy="9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19" name="Google Shape;119;p15"/>
          <p:cNvSpPr txBox="1">
            <a:spLocks noGrp="1"/>
          </p:cNvSpPr>
          <p:nvPr>
            <p:ph type="subTitle" idx="3"/>
          </p:nvPr>
        </p:nvSpPr>
        <p:spPr>
          <a:xfrm>
            <a:off x="7517968" y="2505100"/>
            <a:ext cx="2579200" cy="9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0" name="Google Shape;120;p15"/>
          <p:cNvSpPr txBox="1">
            <a:spLocks noGrp="1"/>
          </p:cNvSpPr>
          <p:nvPr>
            <p:ph type="title" idx="4"/>
          </p:nvPr>
        </p:nvSpPr>
        <p:spPr>
          <a:xfrm>
            <a:off x="3082036" y="4181433"/>
            <a:ext cx="2579200" cy="52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1" name="Google Shape;121;p15"/>
          <p:cNvSpPr txBox="1">
            <a:spLocks noGrp="1"/>
          </p:cNvSpPr>
          <p:nvPr>
            <p:ph type="title" idx="5"/>
          </p:nvPr>
        </p:nvSpPr>
        <p:spPr>
          <a:xfrm>
            <a:off x="7517967" y="4181433"/>
            <a:ext cx="2579200" cy="52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400" b="0">
                <a:latin typeface="Poppins SemiBold"/>
                <a:ea typeface="Poppins SemiBold"/>
                <a:cs typeface="Poppins SemiBold"/>
                <a:sym typeface="Poppins SemiBold"/>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2" name="Google Shape;122;p15"/>
          <p:cNvSpPr txBox="1">
            <a:spLocks noGrp="1"/>
          </p:cNvSpPr>
          <p:nvPr>
            <p:ph type="subTitle" idx="6"/>
          </p:nvPr>
        </p:nvSpPr>
        <p:spPr>
          <a:xfrm>
            <a:off x="3082033" y="4604633"/>
            <a:ext cx="2579200" cy="9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3" name="Google Shape;123;p15"/>
          <p:cNvSpPr txBox="1">
            <a:spLocks noGrp="1"/>
          </p:cNvSpPr>
          <p:nvPr>
            <p:ph type="subTitle" idx="7"/>
          </p:nvPr>
        </p:nvSpPr>
        <p:spPr>
          <a:xfrm>
            <a:off x="7517967" y="4604633"/>
            <a:ext cx="2579200" cy="95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4" name="Google Shape;124;p15"/>
          <p:cNvSpPr txBox="1">
            <a:spLocks noGrp="1"/>
          </p:cNvSpPr>
          <p:nvPr>
            <p:ph type="title" idx="8"/>
          </p:nvPr>
        </p:nvSpPr>
        <p:spPr>
          <a:xfrm>
            <a:off x="960000" y="719200"/>
            <a:ext cx="10272000" cy="690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15"/>
          <p:cNvGrpSpPr/>
          <p:nvPr/>
        </p:nvGrpSpPr>
        <p:grpSpPr>
          <a:xfrm>
            <a:off x="958800" y="719200"/>
            <a:ext cx="10274400" cy="5419600"/>
            <a:chOff x="719100" y="539400"/>
            <a:chExt cx="7705800" cy="4064700"/>
          </a:xfrm>
        </p:grpSpPr>
        <p:cxnSp>
          <p:nvCxnSpPr>
            <p:cNvPr id="126" name="Google Shape;126;p15"/>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27" name="Google Shape;127;p15"/>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8098876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p:nvPr/>
        </p:nvSpPr>
        <p:spPr>
          <a:xfrm rot="10800000">
            <a:off x="10991723" y="5884475"/>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56" name="Google Shape;56;p8"/>
          <p:cNvGrpSpPr/>
          <p:nvPr/>
        </p:nvGrpSpPr>
        <p:grpSpPr>
          <a:xfrm>
            <a:off x="958800" y="719200"/>
            <a:ext cx="10274400" cy="5419600"/>
            <a:chOff x="719100" y="539400"/>
            <a:chExt cx="7705800" cy="4064700"/>
          </a:xfrm>
        </p:grpSpPr>
        <p:cxnSp>
          <p:nvCxnSpPr>
            <p:cNvPr id="57" name="Google Shape;57;p8"/>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8"/>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59" name="Google Shape;59;p8"/>
          <p:cNvSpPr txBox="1">
            <a:spLocks noGrp="1"/>
          </p:cNvSpPr>
          <p:nvPr>
            <p:ph type="title"/>
          </p:nvPr>
        </p:nvSpPr>
        <p:spPr>
          <a:xfrm>
            <a:off x="4360000" y="2023400"/>
            <a:ext cx="6872000" cy="2811200"/>
          </a:xfrm>
          <a:prstGeom prst="rect">
            <a:avLst/>
          </a:prstGeom>
        </p:spPr>
        <p:txBody>
          <a:bodyPr spcFirstLastPara="1" wrap="square" lIns="91425" tIns="91425" rIns="91425" bIns="91425" anchor="ctr" anchorCtr="0">
            <a:noAutofit/>
          </a:bodyPr>
          <a:lstStyle>
            <a:lvl1pPr lvl="0" algn="l">
              <a:lnSpc>
                <a:spcPct val="80000"/>
              </a:lnSpc>
              <a:spcBef>
                <a:spcPts val="0"/>
              </a:spcBef>
              <a:spcAft>
                <a:spcPts val="0"/>
              </a:spcAft>
              <a:buSzPts val="4800"/>
              <a:buNone/>
              <a:defRPr sz="9333"/>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Tree>
    <p:extLst>
      <p:ext uri="{BB962C8B-B14F-4D97-AF65-F5344CB8AC3E}">
        <p14:creationId xmlns:p14="http://schemas.microsoft.com/office/powerpoint/2010/main" val="23610438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TITLE_ONLY_2">
    <p:spTree>
      <p:nvGrpSpPr>
        <p:cNvPr id="1" name="Shape 128"/>
        <p:cNvGrpSpPr/>
        <p:nvPr/>
      </p:nvGrpSpPr>
      <p:grpSpPr>
        <a:xfrm>
          <a:off x="0" y="0"/>
          <a:ext cx="0" cy="0"/>
          <a:chOff x="0" y="0"/>
          <a:chExt cx="0" cy="0"/>
        </a:xfrm>
      </p:grpSpPr>
      <p:sp>
        <p:nvSpPr>
          <p:cNvPr id="129" name="Google Shape;129;p16"/>
          <p:cNvSpPr/>
          <p:nvPr/>
        </p:nvSpPr>
        <p:spPr>
          <a:xfrm rot="16200000">
            <a:off x="705669" y="58844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130" name="Google Shape;130;p16"/>
          <p:cNvGrpSpPr/>
          <p:nvPr/>
        </p:nvGrpSpPr>
        <p:grpSpPr>
          <a:xfrm>
            <a:off x="958800" y="719200"/>
            <a:ext cx="10274400" cy="5419600"/>
            <a:chOff x="719100" y="539400"/>
            <a:chExt cx="7705800" cy="4064700"/>
          </a:xfrm>
        </p:grpSpPr>
        <p:cxnSp>
          <p:nvCxnSpPr>
            <p:cNvPr id="131" name="Google Shape;131;p16"/>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6"/>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3" name="Google Shape;133;p16"/>
          <p:cNvSpPr txBox="1">
            <a:spLocks noGrp="1"/>
          </p:cNvSpPr>
          <p:nvPr>
            <p:ph type="title"/>
          </p:nvPr>
        </p:nvSpPr>
        <p:spPr>
          <a:xfrm>
            <a:off x="960000" y="719200"/>
            <a:ext cx="10272000" cy="690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extLst>
      <p:ext uri="{BB962C8B-B14F-4D97-AF65-F5344CB8AC3E}">
        <p14:creationId xmlns:p14="http://schemas.microsoft.com/office/powerpoint/2010/main" val="143161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p:nvPr/>
        </p:nvSpPr>
        <p:spPr>
          <a:xfrm rot="16200000">
            <a:off x="705669" y="5092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solidFill>
                <a:schemeClr val="dk2"/>
              </a:solidFill>
            </a:endParaRPr>
          </a:p>
        </p:txBody>
      </p:sp>
      <p:sp>
        <p:nvSpPr>
          <p:cNvPr id="72" name="Google Shape;72;p11"/>
          <p:cNvSpPr txBox="1">
            <a:spLocks noGrp="1"/>
          </p:cNvSpPr>
          <p:nvPr>
            <p:ph type="title" hasCustomPrompt="1"/>
          </p:nvPr>
        </p:nvSpPr>
        <p:spPr>
          <a:xfrm>
            <a:off x="960000" y="2294767"/>
            <a:ext cx="7004000" cy="18296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9600"/>
            </a:lvl1pPr>
            <a:lvl2pPr lvl="1" algn="ctr">
              <a:spcBef>
                <a:spcPts val="0"/>
              </a:spcBef>
              <a:spcAft>
                <a:spcPts val="0"/>
              </a:spcAft>
              <a:buSzPts val="10000"/>
              <a:buNone/>
              <a:defRPr sz="13333"/>
            </a:lvl2pPr>
            <a:lvl3pPr lvl="2" algn="ctr">
              <a:spcBef>
                <a:spcPts val="0"/>
              </a:spcBef>
              <a:spcAft>
                <a:spcPts val="0"/>
              </a:spcAft>
              <a:buSzPts val="10000"/>
              <a:buNone/>
              <a:defRPr sz="13333"/>
            </a:lvl3pPr>
            <a:lvl4pPr lvl="3" algn="ctr">
              <a:spcBef>
                <a:spcPts val="0"/>
              </a:spcBef>
              <a:spcAft>
                <a:spcPts val="0"/>
              </a:spcAft>
              <a:buSzPts val="10000"/>
              <a:buNone/>
              <a:defRPr sz="13333"/>
            </a:lvl4pPr>
            <a:lvl5pPr lvl="4" algn="ctr">
              <a:spcBef>
                <a:spcPts val="0"/>
              </a:spcBef>
              <a:spcAft>
                <a:spcPts val="0"/>
              </a:spcAft>
              <a:buSzPts val="10000"/>
              <a:buNone/>
              <a:defRPr sz="13333"/>
            </a:lvl5pPr>
            <a:lvl6pPr lvl="5" algn="ctr">
              <a:spcBef>
                <a:spcPts val="0"/>
              </a:spcBef>
              <a:spcAft>
                <a:spcPts val="0"/>
              </a:spcAft>
              <a:buSzPts val="10000"/>
              <a:buNone/>
              <a:defRPr sz="13333"/>
            </a:lvl6pPr>
            <a:lvl7pPr lvl="6" algn="ctr">
              <a:spcBef>
                <a:spcPts val="0"/>
              </a:spcBef>
              <a:spcAft>
                <a:spcPts val="0"/>
              </a:spcAft>
              <a:buSzPts val="10000"/>
              <a:buNone/>
              <a:defRPr sz="13333"/>
            </a:lvl7pPr>
            <a:lvl8pPr lvl="7" algn="ctr">
              <a:spcBef>
                <a:spcPts val="0"/>
              </a:spcBef>
              <a:spcAft>
                <a:spcPts val="0"/>
              </a:spcAft>
              <a:buSzPts val="10000"/>
              <a:buNone/>
              <a:defRPr sz="13333"/>
            </a:lvl8pPr>
            <a:lvl9pPr lvl="8" algn="ctr">
              <a:spcBef>
                <a:spcPts val="0"/>
              </a:spcBef>
              <a:spcAft>
                <a:spcPts val="0"/>
              </a:spcAft>
              <a:buSzPts val="10000"/>
              <a:buNone/>
              <a:defRPr sz="13333"/>
            </a:lvl9pPr>
          </a:lstStyle>
          <a:p>
            <a:r>
              <a:t>xx%</a:t>
            </a:r>
          </a:p>
        </p:txBody>
      </p:sp>
      <p:sp>
        <p:nvSpPr>
          <p:cNvPr id="73" name="Google Shape;73;p11"/>
          <p:cNvSpPr txBox="1">
            <a:spLocks noGrp="1"/>
          </p:cNvSpPr>
          <p:nvPr>
            <p:ph type="subTitle" idx="1"/>
          </p:nvPr>
        </p:nvSpPr>
        <p:spPr>
          <a:xfrm>
            <a:off x="960000" y="4124433"/>
            <a:ext cx="70040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1200"/>
              <a:buNone/>
              <a:defRPr sz="1867"/>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grpSp>
        <p:nvGrpSpPr>
          <p:cNvPr id="74" name="Google Shape;74;p11"/>
          <p:cNvGrpSpPr/>
          <p:nvPr/>
        </p:nvGrpSpPr>
        <p:grpSpPr>
          <a:xfrm>
            <a:off x="958800" y="719200"/>
            <a:ext cx="10274400" cy="5419600"/>
            <a:chOff x="719100" y="539400"/>
            <a:chExt cx="7705800" cy="4064700"/>
          </a:xfrm>
        </p:grpSpPr>
        <p:cxnSp>
          <p:nvCxnSpPr>
            <p:cNvPr id="75" name="Google Shape;75;p11"/>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76" name="Google Shape;76;p11"/>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77" name="Google Shape;77;p11"/>
          <p:cNvGrpSpPr/>
          <p:nvPr/>
        </p:nvGrpSpPr>
        <p:grpSpPr>
          <a:xfrm rot="16200000" flipH="1">
            <a:off x="8684189" y="3844356"/>
            <a:ext cx="2324479" cy="3804153"/>
            <a:chOff x="7400641" y="0"/>
            <a:chExt cx="1743359" cy="2853115"/>
          </a:xfrm>
        </p:grpSpPr>
        <p:sp>
          <p:nvSpPr>
            <p:cNvPr id="78" name="Google Shape;78;p11"/>
            <p:cNvSpPr/>
            <p:nvPr/>
          </p:nvSpPr>
          <p:spPr>
            <a:xfrm rot="5400000">
              <a:off x="7400641" y="1109756"/>
              <a:ext cx="1743359" cy="1743359"/>
            </a:xfrm>
            <a:custGeom>
              <a:avLst/>
              <a:gdLst/>
              <a:ahLst/>
              <a:cxnLst/>
              <a:rect l="l" t="t" r="r" b="b"/>
              <a:pathLst>
                <a:path w="23818" h="23818" extrusionOk="0">
                  <a:moveTo>
                    <a:pt x="0" y="1"/>
                  </a:moveTo>
                  <a:lnTo>
                    <a:pt x="0" y="23817"/>
                  </a:lnTo>
                  <a:cubicBezTo>
                    <a:pt x="13155" y="23817"/>
                    <a:pt x="23817" y="13155"/>
                    <a:pt x="23817" y="1"/>
                  </a:cubicBezTo>
                  <a:close/>
                </a:path>
              </a:pathLst>
            </a:custGeom>
            <a:gradFill>
              <a:gsLst>
                <a:gs pos="0">
                  <a:srgbClr val="174B67">
                    <a:alpha val="34901"/>
                  </a:srgbClr>
                </a:gs>
                <a:gs pos="100000">
                  <a:srgbClr val="174B67">
                    <a:alpha val="588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 name="Google Shape;79;p11"/>
            <p:cNvSpPr/>
            <p:nvPr/>
          </p:nvSpPr>
          <p:spPr>
            <a:xfrm rot="5400000">
              <a:off x="8034154" y="1109707"/>
              <a:ext cx="1109800" cy="1109893"/>
            </a:xfrm>
            <a:custGeom>
              <a:avLst/>
              <a:gdLst/>
              <a:ahLst/>
              <a:cxnLst/>
              <a:rect l="l" t="t" r="r" b="b"/>
              <a:pathLst>
                <a:path w="11909" h="11910" extrusionOk="0">
                  <a:moveTo>
                    <a:pt x="0" y="1"/>
                  </a:moveTo>
                  <a:lnTo>
                    <a:pt x="0" y="11909"/>
                  </a:lnTo>
                  <a:cubicBezTo>
                    <a:pt x="6581" y="11909"/>
                    <a:pt x="11909" y="6581"/>
                    <a:pt x="11909" y="1"/>
                  </a:cubicBezTo>
                  <a:close/>
                </a:path>
              </a:pathLst>
            </a:custGeom>
            <a:gradFill>
              <a:gsLst>
                <a:gs pos="0">
                  <a:srgbClr val="174B67">
                    <a:alpha val="14901"/>
                    <a:alpha val="15000"/>
                  </a:srgbClr>
                </a:gs>
                <a:gs pos="100000">
                  <a:srgbClr val="174B67">
                    <a:alpha val="30196"/>
                    <a:alpha val="1500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 name="Google Shape;80;p11"/>
            <p:cNvSpPr/>
            <p:nvPr/>
          </p:nvSpPr>
          <p:spPr>
            <a:xfrm rot="5400000">
              <a:off x="8034154" y="-47"/>
              <a:ext cx="1109800" cy="1109893"/>
            </a:xfrm>
            <a:custGeom>
              <a:avLst/>
              <a:gdLst/>
              <a:ahLst/>
              <a:cxnLst/>
              <a:rect l="l" t="t" r="r" b="b"/>
              <a:pathLst>
                <a:path w="11909" h="11910" extrusionOk="0">
                  <a:moveTo>
                    <a:pt x="0" y="1"/>
                  </a:moveTo>
                  <a:cubicBezTo>
                    <a:pt x="0" y="6581"/>
                    <a:pt x="5334" y="11909"/>
                    <a:pt x="11908" y="11909"/>
                  </a:cubicBezTo>
                  <a:lnTo>
                    <a:pt x="11908" y="1"/>
                  </a:lnTo>
                  <a:close/>
                </a:path>
              </a:pathLst>
            </a:custGeom>
            <a:gradFill>
              <a:gsLst>
                <a:gs pos="0">
                  <a:srgbClr val="293F5D">
                    <a:alpha val="20000"/>
                  </a:srgbClr>
                </a:gs>
                <a:gs pos="100000">
                  <a:srgbClr val="4B4F73">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0958592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100"/>
        <p:cNvGrpSpPr/>
        <p:nvPr/>
      </p:nvGrpSpPr>
      <p:grpSpPr>
        <a:xfrm>
          <a:off x="0" y="0"/>
          <a:ext cx="0" cy="0"/>
          <a:chOff x="0" y="0"/>
          <a:chExt cx="0" cy="0"/>
        </a:xfrm>
      </p:grpSpPr>
      <p:sp>
        <p:nvSpPr>
          <p:cNvPr id="101" name="Google Shape;101;p14"/>
          <p:cNvSpPr/>
          <p:nvPr/>
        </p:nvSpPr>
        <p:spPr>
          <a:xfrm rot="5400000">
            <a:off x="11078986" y="4648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02" name="Google Shape;102;p14"/>
          <p:cNvSpPr txBox="1">
            <a:spLocks noGrp="1"/>
          </p:cNvSpPr>
          <p:nvPr>
            <p:ph type="title" hasCustomPrompt="1"/>
          </p:nvPr>
        </p:nvSpPr>
        <p:spPr>
          <a:xfrm>
            <a:off x="960000" y="1243499"/>
            <a:ext cx="4501600" cy="11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6400"/>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03" name="Google Shape;103;p14"/>
          <p:cNvSpPr txBox="1">
            <a:spLocks noGrp="1"/>
          </p:cNvSpPr>
          <p:nvPr>
            <p:ph type="subTitle" idx="1"/>
          </p:nvPr>
        </p:nvSpPr>
        <p:spPr>
          <a:xfrm>
            <a:off x="960000" y="2344537"/>
            <a:ext cx="45016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04" name="Google Shape;104;p14"/>
          <p:cNvSpPr txBox="1">
            <a:spLocks noGrp="1"/>
          </p:cNvSpPr>
          <p:nvPr>
            <p:ph type="title" idx="2" hasCustomPrompt="1"/>
          </p:nvPr>
        </p:nvSpPr>
        <p:spPr>
          <a:xfrm>
            <a:off x="6730400" y="1243499"/>
            <a:ext cx="4501600" cy="11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6400"/>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05" name="Google Shape;105;p14"/>
          <p:cNvSpPr txBox="1">
            <a:spLocks noGrp="1"/>
          </p:cNvSpPr>
          <p:nvPr>
            <p:ph type="subTitle" idx="3"/>
          </p:nvPr>
        </p:nvSpPr>
        <p:spPr>
          <a:xfrm>
            <a:off x="6730400" y="2344537"/>
            <a:ext cx="45016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06" name="Google Shape;106;p14"/>
          <p:cNvSpPr txBox="1">
            <a:spLocks noGrp="1"/>
          </p:cNvSpPr>
          <p:nvPr>
            <p:ph type="title" idx="4" hasCustomPrompt="1"/>
          </p:nvPr>
        </p:nvSpPr>
        <p:spPr>
          <a:xfrm>
            <a:off x="6730400" y="3668265"/>
            <a:ext cx="4501600" cy="11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6400"/>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07" name="Google Shape;107;p14"/>
          <p:cNvSpPr txBox="1">
            <a:spLocks noGrp="1"/>
          </p:cNvSpPr>
          <p:nvPr>
            <p:ph type="subTitle" idx="5"/>
          </p:nvPr>
        </p:nvSpPr>
        <p:spPr>
          <a:xfrm>
            <a:off x="6730400" y="4769304"/>
            <a:ext cx="45016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08" name="Google Shape;108;p14"/>
          <p:cNvSpPr txBox="1">
            <a:spLocks noGrp="1"/>
          </p:cNvSpPr>
          <p:nvPr>
            <p:ph type="title" idx="6" hasCustomPrompt="1"/>
          </p:nvPr>
        </p:nvSpPr>
        <p:spPr>
          <a:xfrm>
            <a:off x="960000" y="3668265"/>
            <a:ext cx="4501600" cy="11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6400"/>
            </a:lvl1pPr>
            <a:lvl2pPr lvl="1" algn="ctr" rtl="0">
              <a:spcBef>
                <a:spcPts val="0"/>
              </a:spcBef>
              <a:spcAft>
                <a:spcPts val="0"/>
              </a:spcAft>
              <a:buSzPts val="10000"/>
              <a:buNone/>
              <a:defRPr sz="13333"/>
            </a:lvl2pPr>
            <a:lvl3pPr lvl="2" algn="ctr" rtl="0">
              <a:spcBef>
                <a:spcPts val="0"/>
              </a:spcBef>
              <a:spcAft>
                <a:spcPts val="0"/>
              </a:spcAft>
              <a:buSzPts val="10000"/>
              <a:buNone/>
              <a:defRPr sz="13333"/>
            </a:lvl3pPr>
            <a:lvl4pPr lvl="3" algn="ctr" rtl="0">
              <a:spcBef>
                <a:spcPts val="0"/>
              </a:spcBef>
              <a:spcAft>
                <a:spcPts val="0"/>
              </a:spcAft>
              <a:buSzPts val="10000"/>
              <a:buNone/>
              <a:defRPr sz="13333"/>
            </a:lvl4pPr>
            <a:lvl5pPr lvl="4" algn="ctr" rtl="0">
              <a:spcBef>
                <a:spcPts val="0"/>
              </a:spcBef>
              <a:spcAft>
                <a:spcPts val="0"/>
              </a:spcAft>
              <a:buSzPts val="10000"/>
              <a:buNone/>
              <a:defRPr sz="13333"/>
            </a:lvl5pPr>
            <a:lvl6pPr lvl="5" algn="ctr" rtl="0">
              <a:spcBef>
                <a:spcPts val="0"/>
              </a:spcBef>
              <a:spcAft>
                <a:spcPts val="0"/>
              </a:spcAft>
              <a:buSzPts val="10000"/>
              <a:buNone/>
              <a:defRPr sz="13333"/>
            </a:lvl6pPr>
            <a:lvl7pPr lvl="6" algn="ctr" rtl="0">
              <a:spcBef>
                <a:spcPts val="0"/>
              </a:spcBef>
              <a:spcAft>
                <a:spcPts val="0"/>
              </a:spcAft>
              <a:buSzPts val="10000"/>
              <a:buNone/>
              <a:defRPr sz="13333"/>
            </a:lvl7pPr>
            <a:lvl8pPr lvl="7" algn="ctr" rtl="0">
              <a:spcBef>
                <a:spcPts val="0"/>
              </a:spcBef>
              <a:spcAft>
                <a:spcPts val="0"/>
              </a:spcAft>
              <a:buSzPts val="10000"/>
              <a:buNone/>
              <a:defRPr sz="13333"/>
            </a:lvl8pPr>
            <a:lvl9pPr lvl="8" algn="ctr" rtl="0">
              <a:spcBef>
                <a:spcPts val="0"/>
              </a:spcBef>
              <a:spcAft>
                <a:spcPts val="0"/>
              </a:spcAft>
              <a:buSzPts val="10000"/>
              <a:buNone/>
              <a:defRPr sz="13333"/>
            </a:lvl9pPr>
          </a:lstStyle>
          <a:p>
            <a:r>
              <a:t>xx%</a:t>
            </a:r>
          </a:p>
        </p:txBody>
      </p:sp>
      <p:sp>
        <p:nvSpPr>
          <p:cNvPr id="109" name="Google Shape;109;p14"/>
          <p:cNvSpPr txBox="1">
            <a:spLocks noGrp="1"/>
          </p:cNvSpPr>
          <p:nvPr>
            <p:ph type="subTitle" idx="7"/>
          </p:nvPr>
        </p:nvSpPr>
        <p:spPr>
          <a:xfrm>
            <a:off x="960000" y="4769304"/>
            <a:ext cx="4501600" cy="438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
              <a:buNone/>
              <a:defRPr sz="1867"/>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grpSp>
        <p:nvGrpSpPr>
          <p:cNvPr id="110" name="Google Shape;110;p14"/>
          <p:cNvGrpSpPr/>
          <p:nvPr/>
        </p:nvGrpSpPr>
        <p:grpSpPr>
          <a:xfrm>
            <a:off x="958800" y="719200"/>
            <a:ext cx="10274400" cy="5419600"/>
            <a:chOff x="719100" y="539400"/>
            <a:chExt cx="7705800" cy="4064700"/>
          </a:xfrm>
        </p:grpSpPr>
        <p:cxnSp>
          <p:nvCxnSpPr>
            <p:cNvPr id="111" name="Google Shape;111;p14"/>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12" name="Google Shape;112;p14"/>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13" name="Google Shape;113;p14"/>
          <p:cNvSpPr/>
          <p:nvPr/>
        </p:nvSpPr>
        <p:spPr>
          <a:xfrm rot="16200000" flipH="1">
            <a:off x="705590" y="5691797"/>
            <a:ext cx="894169" cy="894011"/>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Tree>
    <p:extLst>
      <p:ext uri="{BB962C8B-B14F-4D97-AF65-F5344CB8AC3E}">
        <p14:creationId xmlns:p14="http://schemas.microsoft.com/office/powerpoint/2010/main" val="8579847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154"/>
        <p:cNvGrpSpPr/>
        <p:nvPr/>
      </p:nvGrpSpPr>
      <p:grpSpPr>
        <a:xfrm>
          <a:off x="0" y="0"/>
          <a:ext cx="0" cy="0"/>
          <a:chOff x="0" y="0"/>
          <a:chExt cx="0" cy="0"/>
        </a:xfrm>
      </p:grpSpPr>
      <p:sp>
        <p:nvSpPr>
          <p:cNvPr id="155" name="Google Shape;155;p20"/>
          <p:cNvSpPr/>
          <p:nvPr/>
        </p:nvSpPr>
        <p:spPr>
          <a:xfrm rot="5400000">
            <a:off x="11078986" y="4648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grpSp>
        <p:nvGrpSpPr>
          <p:cNvPr id="156" name="Google Shape;156;p20"/>
          <p:cNvGrpSpPr/>
          <p:nvPr/>
        </p:nvGrpSpPr>
        <p:grpSpPr>
          <a:xfrm>
            <a:off x="958800" y="719200"/>
            <a:ext cx="10274400" cy="5419600"/>
            <a:chOff x="719100" y="539400"/>
            <a:chExt cx="7705800" cy="4064700"/>
          </a:xfrm>
        </p:grpSpPr>
        <p:cxnSp>
          <p:nvCxnSpPr>
            <p:cNvPr id="157" name="Google Shape;157;p20"/>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58" name="Google Shape;158;p20"/>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59" name="Google Shape;159;p20"/>
          <p:cNvSpPr txBox="1">
            <a:spLocks noGrp="1"/>
          </p:cNvSpPr>
          <p:nvPr>
            <p:ph type="ctrTitle"/>
          </p:nvPr>
        </p:nvSpPr>
        <p:spPr>
          <a:xfrm>
            <a:off x="3997600" y="802333"/>
            <a:ext cx="6523200" cy="17068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9600"/>
            </a:lvl1pPr>
            <a:lvl2pPr lvl="1" algn="ctr" rtl="0">
              <a:spcBef>
                <a:spcPts val="0"/>
              </a:spcBef>
              <a:spcAft>
                <a:spcPts val="0"/>
              </a:spcAft>
              <a:buSzPts val="8500"/>
              <a:buNone/>
              <a:defRPr sz="11333"/>
            </a:lvl2pPr>
            <a:lvl3pPr lvl="2" algn="ctr" rtl="0">
              <a:spcBef>
                <a:spcPts val="0"/>
              </a:spcBef>
              <a:spcAft>
                <a:spcPts val="0"/>
              </a:spcAft>
              <a:buSzPts val="8500"/>
              <a:buNone/>
              <a:defRPr sz="11333"/>
            </a:lvl3pPr>
            <a:lvl4pPr lvl="3" algn="ctr" rtl="0">
              <a:spcBef>
                <a:spcPts val="0"/>
              </a:spcBef>
              <a:spcAft>
                <a:spcPts val="0"/>
              </a:spcAft>
              <a:buSzPts val="8500"/>
              <a:buNone/>
              <a:defRPr sz="11333"/>
            </a:lvl4pPr>
            <a:lvl5pPr lvl="4" algn="ctr" rtl="0">
              <a:spcBef>
                <a:spcPts val="0"/>
              </a:spcBef>
              <a:spcAft>
                <a:spcPts val="0"/>
              </a:spcAft>
              <a:buSzPts val="8500"/>
              <a:buNone/>
              <a:defRPr sz="11333"/>
            </a:lvl5pPr>
            <a:lvl6pPr lvl="5" algn="ctr" rtl="0">
              <a:spcBef>
                <a:spcPts val="0"/>
              </a:spcBef>
              <a:spcAft>
                <a:spcPts val="0"/>
              </a:spcAft>
              <a:buSzPts val="8500"/>
              <a:buNone/>
              <a:defRPr sz="11333"/>
            </a:lvl6pPr>
            <a:lvl7pPr lvl="6" algn="ctr" rtl="0">
              <a:spcBef>
                <a:spcPts val="0"/>
              </a:spcBef>
              <a:spcAft>
                <a:spcPts val="0"/>
              </a:spcAft>
              <a:buSzPts val="8500"/>
              <a:buNone/>
              <a:defRPr sz="11333"/>
            </a:lvl7pPr>
            <a:lvl8pPr lvl="7" algn="ctr" rtl="0">
              <a:spcBef>
                <a:spcPts val="0"/>
              </a:spcBef>
              <a:spcAft>
                <a:spcPts val="0"/>
              </a:spcAft>
              <a:buSzPts val="8500"/>
              <a:buNone/>
              <a:defRPr sz="11333"/>
            </a:lvl8pPr>
            <a:lvl9pPr lvl="8" algn="ctr" rtl="0">
              <a:spcBef>
                <a:spcPts val="0"/>
              </a:spcBef>
              <a:spcAft>
                <a:spcPts val="0"/>
              </a:spcAft>
              <a:buSzPts val="8500"/>
              <a:buNone/>
              <a:defRPr sz="11333"/>
            </a:lvl9pPr>
          </a:lstStyle>
          <a:p>
            <a:endParaRPr/>
          </a:p>
        </p:txBody>
      </p:sp>
      <p:sp>
        <p:nvSpPr>
          <p:cNvPr id="160" name="Google Shape;160;p20"/>
          <p:cNvSpPr txBox="1">
            <a:spLocks noGrp="1"/>
          </p:cNvSpPr>
          <p:nvPr>
            <p:ph type="subTitle" idx="1"/>
          </p:nvPr>
        </p:nvSpPr>
        <p:spPr>
          <a:xfrm>
            <a:off x="3997600" y="2392155"/>
            <a:ext cx="6523200" cy="533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400">
                <a:solidFill>
                  <a:schemeClr val="dk1"/>
                </a:solidFill>
                <a:latin typeface="Poppins SemiBold"/>
                <a:ea typeface="Poppins SemiBold"/>
                <a:cs typeface="Poppins SemiBold"/>
                <a:sym typeface="Poppins SemiBold"/>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
        <p:nvSpPr>
          <p:cNvPr id="161" name="Google Shape;161;p20"/>
          <p:cNvSpPr txBox="1">
            <a:spLocks noGrp="1"/>
          </p:cNvSpPr>
          <p:nvPr>
            <p:ph type="subTitle" idx="2"/>
          </p:nvPr>
        </p:nvSpPr>
        <p:spPr>
          <a:xfrm>
            <a:off x="3997600" y="2931537"/>
            <a:ext cx="6523200" cy="99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
        <p:nvSpPr>
          <p:cNvPr id="162" name="Google Shape;162;p20"/>
          <p:cNvSpPr txBox="1">
            <a:spLocks noGrp="1"/>
          </p:cNvSpPr>
          <p:nvPr>
            <p:ph type="subTitle" idx="3"/>
          </p:nvPr>
        </p:nvSpPr>
        <p:spPr>
          <a:xfrm>
            <a:off x="3997600" y="5624233"/>
            <a:ext cx="6523200" cy="51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endParaRPr/>
          </a:p>
        </p:txBody>
      </p:sp>
      <p:sp>
        <p:nvSpPr>
          <p:cNvPr id="163" name="Google Shape;163;p20"/>
          <p:cNvSpPr txBox="1"/>
          <p:nvPr/>
        </p:nvSpPr>
        <p:spPr>
          <a:xfrm>
            <a:off x="3997600" y="4918567"/>
            <a:ext cx="6523200" cy="738800"/>
          </a:xfrm>
          <a:prstGeom prst="rect">
            <a:avLst/>
          </a:prstGeom>
          <a:noFill/>
          <a:ln>
            <a:noFill/>
          </a:ln>
        </p:spPr>
        <p:txBody>
          <a:bodyPr spcFirstLastPara="1" wrap="square" lIns="121900" tIns="121900" rIns="121900" bIns="121900" anchor="ctr" anchorCtr="0">
            <a:noAutofit/>
          </a:bodyPr>
          <a:lstStyle/>
          <a:p>
            <a:pPr marL="0" lvl="0" indent="0" algn="l" rtl="0">
              <a:spcBef>
                <a:spcPts val="400"/>
              </a:spcBef>
              <a:spcAft>
                <a:spcPts val="0"/>
              </a:spcAft>
              <a:buNone/>
            </a:pPr>
            <a:r>
              <a:rPr lang="en" sz="1600">
                <a:solidFill>
                  <a:schemeClr val="dk1"/>
                </a:solidFill>
                <a:latin typeface="Livvic"/>
                <a:ea typeface="Livvic"/>
                <a:cs typeface="Livvic"/>
                <a:sym typeface="Livvic"/>
              </a:rPr>
              <a:t>CREDITS: This presentation template was created by </a:t>
            </a:r>
            <a:r>
              <a:rPr lang="en" sz="1600" b="1" u="sng">
                <a:solidFill>
                  <a:schemeClr val="dk1"/>
                </a:solidFill>
                <a:latin typeface="Livvic"/>
                <a:ea typeface="Livvic"/>
                <a:cs typeface="Livvic"/>
                <a:sym typeface="Livvic"/>
                <a:hlinkClick r:id="rId2">
                  <a:extLst>
                    <a:ext uri="{A12FA001-AC4F-418D-AE19-62706E023703}">
                      <ahyp:hlinkClr xmlns:ahyp="http://schemas.microsoft.com/office/drawing/2018/hyperlinkcolor" val="tx"/>
                    </a:ext>
                  </a:extLst>
                </a:hlinkClick>
              </a:rPr>
              <a:t>Slidesgo</a:t>
            </a:r>
            <a:r>
              <a:rPr lang="en" sz="1600" b="1" u="sng">
                <a:solidFill>
                  <a:schemeClr val="dk1"/>
                </a:solidFill>
                <a:latin typeface="Livvic"/>
                <a:ea typeface="Livvic"/>
                <a:cs typeface="Livvic"/>
                <a:sym typeface="Livvic"/>
              </a:rPr>
              <a:t>,</a:t>
            </a:r>
            <a:r>
              <a:rPr lang="en" sz="1600">
                <a:solidFill>
                  <a:schemeClr val="dk1"/>
                </a:solidFill>
                <a:latin typeface="Livvic"/>
                <a:ea typeface="Livvic"/>
                <a:cs typeface="Livvic"/>
                <a:sym typeface="Livvic"/>
              </a:rPr>
              <a:t> and includes icons by </a:t>
            </a:r>
            <a:r>
              <a:rPr lang="en" sz="1600" b="1" u="sng">
                <a:solidFill>
                  <a:schemeClr val="dk1"/>
                </a:solidFill>
                <a:latin typeface="Livvic"/>
                <a:ea typeface="Livvic"/>
                <a:cs typeface="Livvic"/>
                <a:sym typeface="Livvic"/>
                <a:hlinkClick r:id="rId3">
                  <a:extLst>
                    <a:ext uri="{A12FA001-AC4F-418D-AE19-62706E023703}">
                      <ahyp:hlinkClr xmlns:ahyp="http://schemas.microsoft.com/office/drawing/2018/hyperlinkcolor" val="tx"/>
                    </a:ext>
                  </a:extLst>
                </a:hlinkClick>
              </a:rPr>
              <a:t>Flaticon</a:t>
            </a:r>
            <a:r>
              <a:rPr lang="en" sz="1600" b="1" u="sng">
                <a:solidFill>
                  <a:schemeClr val="dk1"/>
                </a:solidFill>
                <a:latin typeface="Livvic"/>
                <a:ea typeface="Livvic"/>
                <a:cs typeface="Livvic"/>
                <a:sym typeface="Livvic"/>
              </a:rPr>
              <a:t>,</a:t>
            </a:r>
            <a:r>
              <a:rPr lang="en" sz="1600">
                <a:solidFill>
                  <a:schemeClr val="dk1"/>
                </a:solidFill>
                <a:latin typeface="Livvic"/>
                <a:ea typeface="Livvic"/>
                <a:cs typeface="Livvic"/>
                <a:sym typeface="Livvic"/>
              </a:rPr>
              <a:t> and infographics &amp; images by </a:t>
            </a:r>
            <a:r>
              <a:rPr lang="en" sz="1600" b="1" u="sng">
                <a:solidFill>
                  <a:schemeClr val="dk1"/>
                </a:solidFill>
                <a:latin typeface="Livvic"/>
                <a:ea typeface="Livvic"/>
                <a:cs typeface="Livvic"/>
                <a:sym typeface="Livvic"/>
                <a:hlinkClick r:id="rId4">
                  <a:extLst>
                    <a:ext uri="{A12FA001-AC4F-418D-AE19-62706E023703}">
                      <ahyp:hlinkClr xmlns:ahyp="http://schemas.microsoft.com/office/drawing/2018/hyperlinkcolor" val="tx"/>
                    </a:ext>
                  </a:extLst>
                </a:hlinkClick>
              </a:rPr>
              <a:t>Freepik</a:t>
            </a:r>
            <a:endParaRPr sz="1600" b="1" u="sng">
              <a:solidFill>
                <a:schemeClr val="dk1"/>
              </a:solidFill>
              <a:latin typeface="Livvic"/>
              <a:ea typeface="Livvic"/>
              <a:cs typeface="Livvic"/>
              <a:sym typeface="Livvic"/>
            </a:endParaRPr>
          </a:p>
        </p:txBody>
      </p:sp>
    </p:spTree>
    <p:extLst>
      <p:ext uri="{BB962C8B-B14F-4D97-AF65-F5344CB8AC3E}">
        <p14:creationId xmlns:p14="http://schemas.microsoft.com/office/powerpoint/2010/main" val="2999251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40"/>
        <p:cNvGrpSpPr/>
        <p:nvPr/>
      </p:nvGrpSpPr>
      <p:grpSpPr>
        <a:xfrm>
          <a:off x="0" y="0"/>
          <a:ext cx="0" cy="0"/>
          <a:chOff x="0" y="0"/>
          <a:chExt cx="0" cy="0"/>
        </a:xfrm>
      </p:grpSpPr>
      <p:sp>
        <p:nvSpPr>
          <p:cNvPr id="141" name="Google Shape;141;p18"/>
          <p:cNvSpPr/>
          <p:nvPr/>
        </p:nvSpPr>
        <p:spPr>
          <a:xfrm rot="5400000">
            <a:off x="10991723" y="5884475"/>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42" name="Google Shape;142;p18"/>
          <p:cNvSpPr txBox="1">
            <a:spLocks noGrp="1"/>
          </p:cNvSpPr>
          <p:nvPr>
            <p:ph type="title"/>
          </p:nvPr>
        </p:nvSpPr>
        <p:spPr>
          <a:xfrm>
            <a:off x="960000" y="717433"/>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3" name="Google Shape;143;p18"/>
          <p:cNvSpPr txBox="1">
            <a:spLocks noGrp="1"/>
          </p:cNvSpPr>
          <p:nvPr>
            <p:ph type="body" idx="1"/>
          </p:nvPr>
        </p:nvSpPr>
        <p:spPr>
          <a:xfrm>
            <a:off x="960000" y="1604267"/>
            <a:ext cx="10272000" cy="12132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Char char="●"/>
              <a:defRPr sz="1600"/>
            </a:lvl1pPr>
            <a:lvl2pPr marL="1219170" lvl="1" indent="-406390" rtl="0">
              <a:spcBef>
                <a:spcPts val="0"/>
              </a:spcBef>
              <a:spcAft>
                <a:spcPts val="0"/>
              </a:spcAft>
              <a:buSzPts val="1200"/>
              <a:buFont typeface="Roboto Condensed Light"/>
              <a:buChar char="○"/>
              <a:defRPr/>
            </a:lvl2pPr>
            <a:lvl3pPr marL="1828754" lvl="2" indent="-406390" rtl="0">
              <a:spcBef>
                <a:spcPts val="0"/>
              </a:spcBef>
              <a:spcAft>
                <a:spcPts val="0"/>
              </a:spcAft>
              <a:buSzPts val="1200"/>
              <a:buFont typeface="Roboto Condensed Light"/>
              <a:buChar char="■"/>
              <a:defRPr/>
            </a:lvl3pPr>
            <a:lvl4pPr marL="2438339" lvl="3" indent="-406390" rtl="0">
              <a:spcBef>
                <a:spcPts val="0"/>
              </a:spcBef>
              <a:spcAft>
                <a:spcPts val="0"/>
              </a:spcAft>
              <a:buSzPts val="1200"/>
              <a:buFont typeface="Roboto Condensed Light"/>
              <a:buChar char="●"/>
              <a:defRPr/>
            </a:lvl4pPr>
            <a:lvl5pPr marL="3047924" lvl="4" indent="-406390" rtl="0">
              <a:spcBef>
                <a:spcPts val="0"/>
              </a:spcBef>
              <a:spcAft>
                <a:spcPts val="0"/>
              </a:spcAft>
              <a:buSzPts val="1200"/>
              <a:buFont typeface="Roboto Condensed Light"/>
              <a:buChar char="○"/>
              <a:defRPr/>
            </a:lvl5pPr>
            <a:lvl6pPr marL="3657509" lvl="5" indent="-406390" rtl="0">
              <a:spcBef>
                <a:spcPts val="0"/>
              </a:spcBef>
              <a:spcAft>
                <a:spcPts val="0"/>
              </a:spcAft>
              <a:buSzPts val="1200"/>
              <a:buFont typeface="Roboto Condensed Light"/>
              <a:buChar char="■"/>
              <a:defRPr/>
            </a:lvl6pPr>
            <a:lvl7pPr marL="4267093" lvl="6" indent="-406390" rtl="0">
              <a:spcBef>
                <a:spcPts val="0"/>
              </a:spcBef>
              <a:spcAft>
                <a:spcPts val="0"/>
              </a:spcAft>
              <a:buSzPts val="1200"/>
              <a:buFont typeface="Roboto Condensed Light"/>
              <a:buChar char="●"/>
              <a:defRPr/>
            </a:lvl7pPr>
            <a:lvl8pPr marL="4876678" lvl="7" indent="-406390" rtl="0">
              <a:spcBef>
                <a:spcPts val="0"/>
              </a:spcBef>
              <a:spcAft>
                <a:spcPts val="0"/>
              </a:spcAft>
              <a:buSzPts val="1200"/>
              <a:buFont typeface="Roboto Condensed Light"/>
              <a:buChar char="○"/>
              <a:defRPr/>
            </a:lvl8pPr>
            <a:lvl9pPr marL="5486263" lvl="8" indent="-406390" rtl="0">
              <a:spcBef>
                <a:spcPts val="0"/>
              </a:spcBef>
              <a:spcAft>
                <a:spcPts val="0"/>
              </a:spcAft>
              <a:buSzPts val="1200"/>
              <a:buFont typeface="Roboto Condensed Light"/>
              <a:buChar char="■"/>
              <a:defRPr/>
            </a:lvl9pPr>
          </a:lstStyle>
          <a:p>
            <a:endParaRPr/>
          </a:p>
        </p:txBody>
      </p:sp>
      <p:grpSp>
        <p:nvGrpSpPr>
          <p:cNvPr id="144" name="Google Shape;144;p18"/>
          <p:cNvGrpSpPr/>
          <p:nvPr/>
        </p:nvGrpSpPr>
        <p:grpSpPr>
          <a:xfrm>
            <a:off x="958800" y="719200"/>
            <a:ext cx="10274400" cy="5419600"/>
            <a:chOff x="719100" y="539400"/>
            <a:chExt cx="7705800" cy="4064700"/>
          </a:xfrm>
        </p:grpSpPr>
        <p:cxnSp>
          <p:nvCxnSpPr>
            <p:cNvPr id="145" name="Google Shape;145;p18"/>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46" name="Google Shape;146;p18"/>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6224636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TITLE_AND_BODY_1_1">
    <p:spTree>
      <p:nvGrpSpPr>
        <p:cNvPr id="1" name="Shape 147"/>
        <p:cNvGrpSpPr/>
        <p:nvPr/>
      </p:nvGrpSpPr>
      <p:grpSpPr>
        <a:xfrm>
          <a:off x="0" y="0"/>
          <a:ext cx="0" cy="0"/>
          <a:chOff x="0" y="0"/>
          <a:chExt cx="0" cy="0"/>
        </a:xfrm>
      </p:grpSpPr>
      <p:sp>
        <p:nvSpPr>
          <p:cNvPr id="148" name="Google Shape;148;p19"/>
          <p:cNvSpPr/>
          <p:nvPr/>
        </p:nvSpPr>
        <p:spPr>
          <a:xfrm rot="16200000">
            <a:off x="705669" y="5884483"/>
            <a:ext cx="508652" cy="50865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49" name="Google Shape;149;p19"/>
          <p:cNvSpPr txBox="1">
            <a:spLocks noGrp="1"/>
          </p:cNvSpPr>
          <p:nvPr>
            <p:ph type="title"/>
          </p:nvPr>
        </p:nvSpPr>
        <p:spPr>
          <a:xfrm>
            <a:off x="960000" y="717433"/>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0" name="Google Shape;150;p19"/>
          <p:cNvSpPr txBox="1">
            <a:spLocks noGrp="1"/>
          </p:cNvSpPr>
          <p:nvPr>
            <p:ph type="body" idx="1"/>
          </p:nvPr>
        </p:nvSpPr>
        <p:spPr>
          <a:xfrm>
            <a:off x="960000" y="1604267"/>
            <a:ext cx="10272000" cy="30528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Char char="●"/>
              <a:defRPr sz="1600"/>
            </a:lvl1pPr>
            <a:lvl2pPr marL="1219170" lvl="1" indent="-406390" rtl="0">
              <a:spcBef>
                <a:spcPts val="0"/>
              </a:spcBef>
              <a:spcAft>
                <a:spcPts val="0"/>
              </a:spcAft>
              <a:buSzPts val="1200"/>
              <a:buFont typeface="Roboto Condensed Light"/>
              <a:buChar char="○"/>
              <a:defRPr/>
            </a:lvl2pPr>
            <a:lvl3pPr marL="1828754" lvl="2" indent="-406390" rtl="0">
              <a:spcBef>
                <a:spcPts val="0"/>
              </a:spcBef>
              <a:spcAft>
                <a:spcPts val="0"/>
              </a:spcAft>
              <a:buSzPts val="1200"/>
              <a:buFont typeface="Roboto Condensed Light"/>
              <a:buChar char="■"/>
              <a:defRPr/>
            </a:lvl3pPr>
            <a:lvl4pPr marL="2438339" lvl="3" indent="-406390" rtl="0">
              <a:spcBef>
                <a:spcPts val="0"/>
              </a:spcBef>
              <a:spcAft>
                <a:spcPts val="0"/>
              </a:spcAft>
              <a:buSzPts val="1200"/>
              <a:buFont typeface="Roboto Condensed Light"/>
              <a:buChar char="●"/>
              <a:defRPr/>
            </a:lvl4pPr>
            <a:lvl5pPr marL="3047924" lvl="4" indent="-406390" rtl="0">
              <a:spcBef>
                <a:spcPts val="0"/>
              </a:spcBef>
              <a:spcAft>
                <a:spcPts val="0"/>
              </a:spcAft>
              <a:buSzPts val="1200"/>
              <a:buFont typeface="Roboto Condensed Light"/>
              <a:buChar char="○"/>
              <a:defRPr/>
            </a:lvl5pPr>
            <a:lvl6pPr marL="3657509" lvl="5" indent="-406390" rtl="0">
              <a:spcBef>
                <a:spcPts val="0"/>
              </a:spcBef>
              <a:spcAft>
                <a:spcPts val="0"/>
              </a:spcAft>
              <a:buSzPts val="1200"/>
              <a:buFont typeface="Roboto Condensed Light"/>
              <a:buChar char="■"/>
              <a:defRPr/>
            </a:lvl6pPr>
            <a:lvl7pPr marL="4267093" lvl="6" indent="-406390" rtl="0">
              <a:spcBef>
                <a:spcPts val="0"/>
              </a:spcBef>
              <a:spcAft>
                <a:spcPts val="0"/>
              </a:spcAft>
              <a:buSzPts val="1200"/>
              <a:buFont typeface="Roboto Condensed Light"/>
              <a:buChar char="●"/>
              <a:defRPr/>
            </a:lvl7pPr>
            <a:lvl8pPr marL="4876678" lvl="7" indent="-406390" rtl="0">
              <a:spcBef>
                <a:spcPts val="0"/>
              </a:spcBef>
              <a:spcAft>
                <a:spcPts val="0"/>
              </a:spcAft>
              <a:buSzPts val="1200"/>
              <a:buFont typeface="Roboto Condensed Light"/>
              <a:buChar char="○"/>
              <a:defRPr/>
            </a:lvl8pPr>
            <a:lvl9pPr marL="5486263" lvl="8" indent="-406390" rtl="0">
              <a:spcBef>
                <a:spcPts val="0"/>
              </a:spcBef>
              <a:spcAft>
                <a:spcPts val="0"/>
              </a:spcAft>
              <a:buSzPts val="1200"/>
              <a:buFont typeface="Roboto Condensed Light"/>
              <a:buChar char="■"/>
              <a:defRPr/>
            </a:lvl9pPr>
          </a:lstStyle>
          <a:p>
            <a:endParaRPr/>
          </a:p>
        </p:txBody>
      </p:sp>
      <p:grpSp>
        <p:nvGrpSpPr>
          <p:cNvPr id="151" name="Google Shape;151;p19"/>
          <p:cNvGrpSpPr/>
          <p:nvPr/>
        </p:nvGrpSpPr>
        <p:grpSpPr>
          <a:xfrm>
            <a:off x="958800" y="719200"/>
            <a:ext cx="10274400" cy="5419600"/>
            <a:chOff x="719100" y="539400"/>
            <a:chExt cx="7705800" cy="4064700"/>
          </a:xfrm>
        </p:grpSpPr>
        <p:cxnSp>
          <p:nvCxnSpPr>
            <p:cNvPr id="152" name="Google Shape;152;p19"/>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53" name="Google Shape;153;p19"/>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5594611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6"/>
        <p:cNvGrpSpPr/>
        <p:nvPr/>
      </p:nvGrpSpPr>
      <p:grpSpPr>
        <a:xfrm>
          <a:off x="0" y="0"/>
          <a:ext cx="0" cy="0"/>
          <a:chOff x="0" y="0"/>
          <a:chExt cx="0" cy="0"/>
        </a:xfrm>
      </p:grpSpPr>
      <p:sp>
        <p:nvSpPr>
          <p:cNvPr id="187" name="Google Shape;187;p25"/>
          <p:cNvSpPr txBox="1">
            <a:spLocks noGrp="1"/>
          </p:cNvSpPr>
          <p:nvPr>
            <p:ph type="title"/>
          </p:nvPr>
        </p:nvSpPr>
        <p:spPr>
          <a:xfrm>
            <a:off x="955700" y="681200"/>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extLst>
      <p:ext uri="{BB962C8B-B14F-4D97-AF65-F5344CB8AC3E}">
        <p14:creationId xmlns:p14="http://schemas.microsoft.com/office/powerpoint/2010/main" val="1637565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7/4/2024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7/4/2024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notesSlide" Target="../notesSlides/notesSlide17.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png"/><Relationship Id="rId9" Type="http://schemas.openxmlformats.org/officeDocument/2006/relationships/image" Target="../media/image22.png"/></Relationships>
</file>

<file path=ppt/slides/_rels/slide24.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notesSlide" Target="../notesSlides/notesSlide18.xml"/><Relationship Id="rId7"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26.jpeg"/><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177105" y="5405971"/>
            <a:ext cx="2152423" cy="1558996"/>
          </a:xfrm>
          <a:prstGeom prst="rect">
            <a:avLst/>
          </a:prstGeom>
          <a:solidFill>
            <a:srgbClr val="063B39"/>
          </a:solidFill>
        </p:spPr>
        <p:txBody>
          <a:bodyPr/>
          <a:lstStyle/>
          <a:p>
            <a:endParaRPr lang="en-US" sz="1200"/>
          </a:p>
        </p:txBody>
      </p:sp>
      <p:grpSp>
        <p:nvGrpSpPr>
          <p:cNvPr id="3" name="Group 3"/>
          <p:cNvGrpSpPr/>
          <p:nvPr/>
        </p:nvGrpSpPr>
        <p:grpSpPr>
          <a:xfrm>
            <a:off x="10859642" y="6129668"/>
            <a:ext cx="649821" cy="126882"/>
            <a:chOff x="0" y="0"/>
            <a:chExt cx="2198440" cy="429260"/>
          </a:xfrm>
        </p:grpSpPr>
        <p:sp>
          <p:nvSpPr>
            <p:cNvPr id="4" name="Freeform 4"/>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sp>
        <p:nvSpPr>
          <p:cNvPr id="5" name="TextBox 5"/>
          <p:cNvSpPr txBox="1"/>
          <p:nvPr/>
        </p:nvSpPr>
        <p:spPr>
          <a:xfrm>
            <a:off x="685802" y="5992707"/>
            <a:ext cx="966830" cy="321114"/>
          </a:xfrm>
          <a:prstGeom prst="rect">
            <a:avLst/>
          </a:prstGeom>
        </p:spPr>
        <p:txBody>
          <a:bodyPr wrap="square" lIns="0" tIns="0" rIns="0" bIns="0" rtlCol="0" anchor="t">
            <a:spAutoFit/>
          </a:bodyPr>
          <a:lstStyle/>
          <a:p>
            <a:pPr>
              <a:lnSpc>
                <a:spcPts val="2613"/>
              </a:lnSpc>
            </a:pPr>
            <a:r>
              <a:rPr lang="en-US" sz="2000" b="1">
                <a:solidFill>
                  <a:srgbClr val="000000"/>
                </a:solidFill>
                <a:latin typeface="+mj-lt"/>
              </a:rPr>
              <a:t>Group 9</a:t>
            </a:r>
          </a:p>
        </p:txBody>
      </p:sp>
      <p:sp>
        <p:nvSpPr>
          <p:cNvPr id="6" name="Freeform 6"/>
          <p:cNvSpPr/>
          <p:nvPr/>
        </p:nvSpPr>
        <p:spPr>
          <a:xfrm>
            <a:off x="0" y="0"/>
            <a:ext cx="12192000" cy="5528217"/>
          </a:xfrm>
          <a:custGeom>
            <a:avLst/>
            <a:gdLst/>
            <a:ahLst/>
            <a:cxnLst/>
            <a:rect l="l" t="t" r="r" b="b"/>
            <a:pathLst>
              <a:path w="18288000" h="8292326">
                <a:moveTo>
                  <a:pt x="0" y="0"/>
                </a:moveTo>
                <a:lnTo>
                  <a:pt x="18288000" y="0"/>
                </a:lnTo>
                <a:lnTo>
                  <a:pt x="18288000" y="8292326"/>
                </a:lnTo>
                <a:lnTo>
                  <a:pt x="0" y="8292326"/>
                </a:lnTo>
                <a:lnTo>
                  <a:pt x="0" y="0"/>
                </a:lnTo>
                <a:close/>
              </a:path>
            </a:pathLst>
          </a:custGeom>
          <a:blipFill>
            <a:blip r:embed="rId2"/>
            <a:stretch>
              <a:fillRect l="-381" t="-65571" r="-12195"/>
            </a:stretch>
          </a:blipFill>
        </p:spPr>
        <p:txBody>
          <a:bodyPr/>
          <a:lstStyle/>
          <a:p>
            <a:endParaRPr lang="en-US" sz="1200"/>
          </a:p>
        </p:txBody>
      </p:sp>
      <p:grpSp>
        <p:nvGrpSpPr>
          <p:cNvPr id="7" name="Group 7"/>
          <p:cNvGrpSpPr/>
          <p:nvPr/>
        </p:nvGrpSpPr>
        <p:grpSpPr>
          <a:xfrm>
            <a:off x="685798" y="727097"/>
            <a:ext cx="10541835" cy="2801306"/>
            <a:chOff x="-1" y="-47625"/>
            <a:chExt cx="14753580" cy="5602612"/>
          </a:xfrm>
        </p:grpSpPr>
        <p:sp>
          <p:nvSpPr>
            <p:cNvPr id="8" name="TextBox 8"/>
            <p:cNvSpPr txBox="1"/>
            <p:nvPr/>
          </p:nvSpPr>
          <p:spPr>
            <a:xfrm>
              <a:off x="-1" y="1123005"/>
              <a:ext cx="14753580" cy="4431982"/>
            </a:xfrm>
            <a:prstGeom prst="rect">
              <a:avLst/>
            </a:prstGeom>
          </p:spPr>
          <p:txBody>
            <a:bodyPr wrap="square" lIns="0" tIns="0" rIns="0" bIns="0" rtlCol="0" anchor="t">
              <a:spAutoFit/>
            </a:bodyPr>
            <a:lstStyle/>
            <a:p>
              <a:r>
                <a:rPr lang="en-US" sz="4800" b="1">
                  <a:solidFill>
                    <a:srgbClr val="FFFFFF"/>
                  </a:solidFill>
                  <a:latin typeface="+mj-lt"/>
                </a:rPr>
                <a:t>Digital Transformation in Supply Chain: </a:t>
              </a:r>
              <a:br>
                <a:rPr lang="en-US" sz="4800" b="1">
                  <a:solidFill>
                    <a:srgbClr val="FFFFFF"/>
                  </a:solidFill>
                  <a:latin typeface="+mj-lt"/>
                </a:rPr>
              </a:br>
              <a:r>
                <a:rPr lang="en-US" sz="4800" b="1">
                  <a:solidFill>
                    <a:srgbClr val="FFFFFF"/>
                  </a:solidFill>
                  <a:latin typeface="+mj-lt"/>
                </a:rPr>
                <a:t>Towards Cloud-Based Transport Management</a:t>
              </a:r>
            </a:p>
          </p:txBody>
        </p:sp>
        <p:sp>
          <p:nvSpPr>
            <p:cNvPr id="9" name="TextBox 9"/>
            <p:cNvSpPr txBox="1"/>
            <p:nvPr/>
          </p:nvSpPr>
          <p:spPr>
            <a:xfrm>
              <a:off x="0" y="-47625"/>
              <a:ext cx="6445075" cy="526810"/>
            </a:xfrm>
            <a:prstGeom prst="rect">
              <a:avLst/>
            </a:prstGeom>
          </p:spPr>
          <p:txBody>
            <a:bodyPr lIns="0" tIns="0" rIns="0" bIns="0" rtlCol="0" anchor="t">
              <a:spAutoFit/>
            </a:bodyPr>
            <a:lstStyle/>
            <a:p>
              <a:pPr>
                <a:lnSpc>
                  <a:spcPts val="1960"/>
                </a:lnSpc>
              </a:pPr>
              <a:r>
                <a:rPr lang="en-US" sz="2000" spc="70">
                  <a:solidFill>
                    <a:srgbClr val="FFFFFF"/>
                  </a:solidFill>
                </a:rPr>
                <a:t>D8L</a:t>
              </a:r>
            </a:p>
          </p:txBody>
        </p:sp>
        <p:sp>
          <p:nvSpPr>
            <p:cNvPr id="10" name="AutoShape 10"/>
            <p:cNvSpPr/>
            <p:nvPr/>
          </p:nvSpPr>
          <p:spPr>
            <a:xfrm>
              <a:off x="0" y="604387"/>
              <a:ext cx="6299496" cy="0"/>
            </a:xfrm>
            <a:prstGeom prst="line">
              <a:avLst/>
            </a:prstGeom>
            <a:ln w="12700" cap="rnd">
              <a:solidFill>
                <a:srgbClr val="FFFFFF"/>
              </a:solidFill>
              <a:prstDash val="solid"/>
              <a:headEnd type="none" w="sm" len="sm"/>
              <a:tailEnd type="none" w="sm" len="sm"/>
            </a:ln>
          </p:spPr>
          <p:txBody>
            <a:bodyPr/>
            <a:lstStyle/>
            <a:p>
              <a:endParaRPr lang="en-US" sz="1200"/>
            </a:p>
          </p:txBody>
        </p:sp>
      </p:grpSp>
      <p:sp>
        <p:nvSpPr>
          <p:cNvPr id="11" name="Subtitle 2">
            <a:extLst>
              <a:ext uri="{FF2B5EF4-FFF2-40B4-BE49-F238E27FC236}">
                <a16:creationId xmlns:a16="http://schemas.microsoft.com/office/drawing/2014/main" id="{3D39F276-6367-E6DA-CA4B-DEC2EADC54A8}"/>
              </a:ext>
            </a:extLst>
          </p:cNvPr>
          <p:cNvSpPr txBox="1">
            <a:spLocks/>
          </p:cNvSpPr>
          <p:nvPr/>
        </p:nvSpPr>
        <p:spPr>
          <a:xfrm>
            <a:off x="2344155" y="5528216"/>
            <a:ext cx="7319962" cy="1312413"/>
          </a:xfrm>
          <a:prstGeom prst="rect">
            <a:avLst/>
          </a:prstGeom>
        </p:spPr>
        <p:txBody>
          <a:bodyPr vert="horz" lIns="91440" tIns="45720" rIns="91440" bIns="4572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err="1">
                <a:ea typeface="+mn-lt"/>
                <a:cs typeface="+mn-lt"/>
              </a:rPr>
              <a:t>Jendrik</a:t>
            </a:r>
            <a:r>
              <a:rPr lang="en-US" sz="1800">
                <a:ea typeface="+mn-lt"/>
                <a:cs typeface="+mn-lt"/>
              </a:rPr>
              <a:t> Meyer</a:t>
            </a:r>
            <a:r>
              <a:rPr lang="ro-RO" sz="1800">
                <a:ea typeface="+mn-lt"/>
                <a:cs typeface="+mn-lt"/>
              </a:rPr>
              <a:t>        </a:t>
            </a:r>
            <a:r>
              <a:rPr lang="en-US" sz="1800">
                <a:ea typeface="+mn-lt"/>
                <a:cs typeface="+mn-lt"/>
              </a:rPr>
              <a:t>Ishan</a:t>
            </a:r>
            <a:r>
              <a:rPr lang="ro-RO" sz="1800">
                <a:ea typeface="+mn-lt"/>
                <a:cs typeface="+mn-lt"/>
              </a:rPr>
              <a:t> </a:t>
            </a:r>
            <a:r>
              <a:rPr lang="en-US" sz="1800">
                <a:ea typeface="+mn-lt"/>
                <a:cs typeface="+mn-lt"/>
              </a:rPr>
              <a:t>Roy</a:t>
            </a:r>
            <a:r>
              <a:rPr lang="ro-RO" sz="1800">
                <a:ea typeface="+mn-lt"/>
                <a:cs typeface="+mn-lt"/>
              </a:rPr>
              <a:t>        </a:t>
            </a:r>
            <a:r>
              <a:rPr lang="en-US" sz="1800">
                <a:ea typeface="+mn-lt"/>
                <a:cs typeface="+mn-lt"/>
              </a:rPr>
              <a:t>Piyush Singh</a:t>
            </a:r>
            <a:endParaRPr lang="ro-RO" sz="1800">
              <a:ea typeface="+mn-lt"/>
              <a:cs typeface="+mn-lt"/>
            </a:endParaRPr>
          </a:p>
          <a:p>
            <a:pPr marL="0" indent="0" algn="ctr">
              <a:lnSpc>
                <a:spcPct val="100000"/>
              </a:lnSpc>
              <a:buNone/>
            </a:pPr>
            <a:r>
              <a:rPr lang="en-US" sz="1800">
                <a:ea typeface="+mn-lt"/>
                <a:cs typeface="+mn-lt"/>
              </a:rPr>
              <a:t>Cristina </a:t>
            </a:r>
            <a:r>
              <a:rPr lang="en-US" sz="1800" err="1">
                <a:ea typeface="+mn-lt"/>
                <a:cs typeface="+mn-lt"/>
              </a:rPr>
              <a:t>Racovi</a:t>
            </a:r>
            <a:r>
              <a:rPr lang="ro-RO" sz="1800">
                <a:ea typeface="+mn-lt"/>
                <a:cs typeface="+mn-lt"/>
              </a:rPr>
              <a:t>ță        </a:t>
            </a:r>
            <a:r>
              <a:rPr lang="en-US" sz="1800">
                <a:ea typeface="+mn-lt"/>
                <a:cs typeface="+mn-lt"/>
              </a:rPr>
              <a:t>Bogdan B</a:t>
            </a:r>
            <a:r>
              <a:rPr lang="ro-RO" sz="1800">
                <a:ea typeface="+mn-lt"/>
                <a:cs typeface="+mn-lt"/>
              </a:rPr>
              <a:t>î</a:t>
            </a:r>
            <a:r>
              <a:rPr lang="en-US" sz="1800" err="1">
                <a:ea typeface="+mn-lt"/>
                <a:cs typeface="+mn-lt"/>
              </a:rPr>
              <a:t>ndil</a:t>
            </a:r>
            <a:r>
              <a:rPr lang="ro-RO" sz="1800">
                <a:ea typeface="+mn-lt"/>
                <a:cs typeface="+mn-lt"/>
              </a:rPr>
              <a:t>ă</a:t>
            </a:r>
            <a:br>
              <a:rPr lang="en-US" sz="1800">
                <a:ea typeface="+mn-lt"/>
                <a:cs typeface="+mn-lt"/>
              </a:rPr>
            </a:br>
            <a:endParaRPr lang="en-US"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diagram of a software system&#10;&#10;Description automatically generated">
            <a:extLst>
              <a:ext uri="{FF2B5EF4-FFF2-40B4-BE49-F238E27FC236}">
                <a16:creationId xmlns:a16="http://schemas.microsoft.com/office/drawing/2014/main" id="{F2789C5C-93A7-B124-947E-F46692F9C3CA}"/>
              </a:ext>
            </a:extLst>
          </p:cNvPr>
          <p:cNvPicPr>
            <a:picLocks noChangeAspect="1"/>
          </p:cNvPicPr>
          <p:nvPr/>
        </p:nvPicPr>
        <p:blipFill>
          <a:blip r:embed="rId3"/>
          <a:stretch>
            <a:fillRect/>
          </a:stretch>
        </p:blipFill>
        <p:spPr>
          <a:xfrm>
            <a:off x="0" y="294145"/>
            <a:ext cx="12192000" cy="6269710"/>
          </a:xfrm>
          <a:prstGeom prst="rect">
            <a:avLst/>
          </a:prstGeom>
        </p:spPr>
      </p:pic>
    </p:spTree>
    <p:extLst>
      <p:ext uri="{BB962C8B-B14F-4D97-AF65-F5344CB8AC3E}">
        <p14:creationId xmlns:p14="http://schemas.microsoft.com/office/powerpoint/2010/main" val="555483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flowchart&#10;&#10;Description automatically generated">
            <a:extLst>
              <a:ext uri="{FF2B5EF4-FFF2-40B4-BE49-F238E27FC236}">
                <a16:creationId xmlns:a16="http://schemas.microsoft.com/office/drawing/2014/main" id="{9B92CDCC-6E51-5D6F-D49D-D9FF25432E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373206"/>
            <a:ext cx="12186761" cy="5484794"/>
          </a:xfrm>
        </p:spPr>
      </p:pic>
      <p:grpSp>
        <p:nvGrpSpPr>
          <p:cNvPr id="8" name="Group 7">
            <a:extLst>
              <a:ext uri="{FF2B5EF4-FFF2-40B4-BE49-F238E27FC236}">
                <a16:creationId xmlns:a16="http://schemas.microsoft.com/office/drawing/2014/main" id="{6C1C0450-8F2D-74CF-CF80-0F383E76703C}"/>
              </a:ext>
            </a:extLst>
          </p:cNvPr>
          <p:cNvGrpSpPr/>
          <p:nvPr/>
        </p:nvGrpSpPr>
        <p:grpSpPr>
          <a:xfrm>
            <a:off x="10722114" y="0"/>
            <a:ext cx="1469886" cy="1196577"/>
            <a:chOff x="6416442" y="5661423"/>
            <a:chExt cx="1469886" cy="1196577"/>
          </a:xfrm>
        </p:grpSpPr>
        <p:sp>
          <p:nvSpPr>
            <p:cNvPr id="9" name="AutoShape 8">
              <a:extLst>
                <a:ext uri="{FF2B5EF4-FFF2-40B4-BE49-F238E27FC236}">
                  <a16:creationId xmlns:a16="http://schemas.microsoft.com/office/drawing/2014/main" id="{D3E1330A-2954-5208-AB2F-11D4AC973B65}"/>
                </a:ext>
              </a:extLst>
            </p:cNvPr>
            <p:cNvSpPr/>
            <p:nvPr/>
          </p:nvSpPr>
          <p:spPr>
            <a:xfrm>
              <a:off x="6416442" y="5661423"/>
              <a:ext cx="1469886" cy="1196577"/>
            </a:xfrm>
            <a:prstGeom prst="rect">
              <a:avLst/>
            </a:prstGeom>
            <a:solidFill>
              <a:srgbClr val="063B39"/>
            </a:solidFill>
          </p:spPr>
          <p:txBody>
            <a:bodyPr/>
            <a:lstStyle/>
            <a:p>
              <a:endParaRPr lang="en-US" sz="1200"/>
            </a:p>
          </p:txBody>
        </p:sp>
        <p:grpSp>
          <p:nvGrpSpPr>
            <p:cNvPr id="10" name="Group 9">
              <a:extLst>
                <a:ext uri="{FF2B5EF4-FFF2-40B4-BE49-F238E27FC236}">
                  <a16:creationId xmlns:a16="http://schemas.microsoft.com/office/drawing/2014/main" id="{58F6F1E6-9F17-271E-E875-2FFF2363DC9A}"/>
                </a:ext>
              </a:extLst>
            </p:cNvPr>
            <p:cNvGrpSpPr/>
            <p:nvPr/>
          </p:nvGrpSpPr>
          <p:grpSpPr>
            <a:xfrm>
              <a:off x="6826475" y="6196269"/>
              <a:ext cx="649821" cy="126882"/>
              <a:chOff x="0" y="0"/>
              <a:chExt cx="2198440" cy="429260"/>
            </a:xfrm>
          </p:grpSpPr>
          <p:sp>
            <p:nvSpPr>
              <p:cNvPr id="11" name="Freeform 10">
                <a:extLst>
                  <a:ext uri="{FF2B5EF4-FFF2-40B4-BE49-F238E27FC236}">
                    <a16:creationId xmlns:a16="http://schemas.microsoft.com/office/drawing/2014/main" id="{51E2DED6-9CF8-663C-4BB2-3F99DEA94D16}"/>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6" name="TextBox 5">
            <a:extLst>
              <a:ext uri="{FF2B5EF4-FFF2-40B4-BE49-F238E27FC236}">
                <a16:creationId xmlns:a16="http://schemas.microsoft.com/office/drawing/2014/main" id="{D3A99A14-FAF1-544B-792D-B8FFD6EDC795}"/>
              </a:ext>
            </a:extLst>
          </p:cNvPr>
          <p:cNvSpPr txBox="1"/>
          <p:nvPr/>
        </p:nvSpPr>
        <p:spPr>
          <a:xfrm>
            <a:off x="685800" y="652463"/>
            <a:ext cx="5869801" cy="738664"/>
          </a:xfrm>
          <a:prstGeom prst="rect">
            <a:avLst/>
          </a:prstGeom>
        </p:spPr>
        <p:txBody>
          <a:bodyPr lIns="0" tIns="0" rIns="0" bIns="0" rtlCol="0" anchor="t">
            <a:spAutoFit/>
          </a:bodyPr>
          <a:lstStyle/>
          <a:p>
            <a:r>
              <a:rPr lang="en-US" sz="4800">
                <a:solidFill>
                  <a:srgbClr val="000000"/>
                </a:solidFill>
                <a:latin typeface="+mj-lt"/>
              </a:rPr>
              <a:t>TMS</a:t>
            </a:r>
          </a:p>
        </p:txBody>
      </p:sp>
    </p:spTree>
    <p:extLst>
      <p:ext uri="{BB962C8B-B14F-4D97-AF65-F5344CB8AC3E}">
        <p14:creationId xmlns:p14="http://schemas.microsoft.com/office/powerpoint/2010/main" val="2480032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4790038" y="3035754"/>
            <a:ext cx="3193914" cy="738664"/>
          </a:xfrm>
          <a:prstGeom prst="rect">
            <a:avLst/>
          </a:prstGeom>
        </p:spPr>
        <p:txBody>
          <a:bodyPr wrap="square" lIns="0" tIns="0" rIns="0" bIns="0" rtlCol="0" anchor="t">
            <a:spAutoFit/>
          </a:bodyPr>
          <a:lstStyle/>
          <a:p>
            <a:r>
              <a:rPr lang="en-GB" sz="4800">
                <a:solidFill>
                  <a:srgbClr val="000000"/>
                </a:solidFill>
                <a:ea typeface="+mn-lt"/>
                <a:cs typeface="+mn-lt"/>
              </a:rPr>
              <a:t>Adding EMS</a:t>
            </a:r>
            <a:endParaRPr lang="en-US" sz="4800"/>
          </a:p>
        </p:txBody>
      </p:sp>
      <p:grpSp>
        <p:nvGrpSpPr>
          <p:cNvPr id="9" name="Group 8">
            <a:extLst>
              <a:ext uri="{FF2B5EF4-FFF2-40B4-BE49-F238E27FC236}">
                <a16:creationId xmlns:a16="http://schemas.microsoft.com/office/drawing/2014/main" id="{5D1D38FB-60F2-F51E-33F5-E6078AB74504}"/>
              </a:ext>
            </a:extLst>
          </p:cNvPr>
          <p:cNvGrpSpPr/>
          <p:nvPr/>
        </p:nvGrpSpPr>
        <p:grpSpPr>
          <a:xfrm>
            <a:off x="3979623" y="3028898"/>
            <a:ext cx="807279" cy="754839"/>
            <a:chOff x="2505767" y="3556000"/>
            <a:chExt cx="1094408" cy="1097186"/>
          </a:xfrm>
        </p:grpSpPr>
        <p:sp>
          <p:nvSpPr>
            <p:cNvPr id="3" name="AutoShape 8">
              <a:extLst>
                <a:ext uri="{FF2B5EF4-FFF2-40B4-BE49-F238E27FC236}">
                  <a16:creationId xmlns:a16="http://schemas.microsoft.com/office/drawing/2014/main" id="{C63FD763-EB01-F354-69E0-3C79F7477ED3}"/>
                </a:ext>
              </a:extLst>
            </p:cNvPr>
            <p:cNvSpPr/>
            <p:nvPr/>
          </p:nvSpPr>
          <p:spPr>
            <a:xfrm>
              <a:off x="2505767" y="3556000"/>
              <a:ext cx="1094408" cy="1097186"/>
            </a:xfrm>
            <a:prstGeom prst="flowChartConnector">
              <a:avLst/>
            </a:prstGeom>
            <a:solidFill>
              <a:srgbClr val="DCF8B6"/>
            </a:solidFill>
          </p:spPr>
          <p:txBody>
            <a:bodyPr lIns="91440" tIns="45720" rIns="91440" bIns="45720" anchor="t"/>
            <a:lstStyle/>
            <a:p>
              <a:endParaRPr lang="en-US" sz="3200" b="1">
                <a:solidFill>
                  <a:schemeClr val="bg1"/>
                </a:solidFill>
              </a:endParaRPr>
            </a:p>
          </p:txBody>
        </p:sp>
        <p:sp>
          <p:nvSpPr>
            <p:cNvPr id="4" name="TextBox 3">
              <a:extLst>
                <a:ext uri="{FF2B5EF4-FFF2-40B4-BE49-F238E27FC236}">
                  <a16:creationId xmlns:a16="http://schemas.microsoft.com/office/drawing/2014/main" id="{2D884AE8-CDE3-68EF-DACE-D9D029E1ECB4}"/>
                </a:ext>
              </a:extLst>
            </p:cNvPr>
            <p:cNvSpPr txBox="1"/>
            <p:nvPr/>
          </p:nvSpPr>
          <p:spPr>
            <a:xfrm>
              <a:off x="2841362" y="3744800"/>
              <a:ext cx="413027" cy="7605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bg1"/>
                  </a:solidFill>
                </a:rPr>
                <a:t>3</a:t>
              </a:r>
            </a:p>
          </p:txBody>
        </p:sp>
      </p:grpSp>
    </p:spTree>
    <p:extLst>
      <p:ext uri="{BB962C8B-B14F-4D97-AF65-F5344CB8AC3E}">
        <p14:creationId xmlns:p14="http://schemas.microsoft.com/office/powerpoint/2010/main" val="4048923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2E00E10-C866-0B6F-3095-02F653901DE4}"/>
              </a:ext>
            </a:extLst>
          </p:cNvPr>
          <p:cNvSpPr/>
          <p:nvPr/>
        </p:nvSpPr>
        <p:spPr>
          <a:xfrm>
            <a:off x="13300" y="2251618"/>
            <a:ext cx="12193332" cy="1784734"/>
          </a:xfrm>
          <a:prstGeom prst="rect">
            <a:avLst/>
          </a:prstGeom>
          <a:solidFill>
            <a:srgbClr val="DCF8B6"/>
          </a:solidFill>
          <a:ln>
            <a:solidFill>
              <a:srgbClr val="DCF8B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DCEA1F3-A6BA-FF1C-0A6C-A14A8242B2D4}"/>
              </a:ext>
            </a:extLst>
          </p:cNvPr>
          <p:cNvSpPr/>
          <p:nvPr/>
        </p:nvSpPr>
        <p:spPr>
          <a:xfrm>
            <a:off x="0" y="4414945"/>
            <a:ext cx="12193332" cy="1784734"/>
          </a:xfrm>
          <a:prstGeom prst="rect">
            <a:avLst/>
          </a:prstGeom>
          <a:solidFill>
            <a:srgbClr val="F6F6F6"/>
          </a:solidFill>
          <a:ln>
            <a:solidFill>
              <a:srgbClr val="F6F6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7C62135-792F-875D-ABEB-A695C1C8C9F1}"/>
              </a:ext>
            </a:extLst>
          </p:cNvPr>
          <p:cNvGrpSpPr/>
          <p:nvPr/>
        </p:nvGrpSpPr>
        <p:grpSpPr>
          <a:xfrm>
            <a:off x="884450" y="2686262"/>
            <a:ext cx="3448177" cy="1288374"/>
            <a:chOff x="840258" y="1538698"/>
            <a:chExt cx="3448177" cy="1288374"/>
          </a:xfrm>
        </p:grpSpPr>
        <p:sp>
          <p:nvSpPr>
            <p:cNvPr id="11" name="TextBox 10">
              <a:extLst>
                <a:ext uri="{FF2B5EF4-FFF2-40B4-BE49-F238E27FC236}">
                  <a16:creationId xmlns:a16="http://schemas.microsoft.com/office/drawing/2014/main" id="{CA9C4164-A9BE-3EAB-3D8B-2FBA1287F434}"/>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Training Application</a:t>
              </a:r>
              <a:endParaRPr lang="en-US"/>
            </a:p>
          </p:txBody>
        </p:sp>
        <p:sp>
          <p:nvSpPr>
            <p:cNvPr id="13" name="Subtitle 2">
              <a:extLst>
                <a:ext uri="{FF2B5EF4-FFF2-40B4-BE49-F238E27FC236}">
                  <a16:creationId xmlns:a16="http://schemas.microsoft.com/office/drawing/2014/main" id="{6849EABE-F4E4-AAD9-A7DA-95D385C4F984}"/>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Raises employees' awareness about environmentally friendly transport.</a:t>
              </a:r>
              <a:endParaRPr lang="en-US"/>
            </a:p>
          </p:txBody>
        </p:sp>
      </p:grpSp>
      <p:grpSp>
        <p:nvGrpSpPr>
          <p:cNvPr id="19" name="Group 18">
            <a:extLst>
              <a:ext uri="{FF2B5EF4-FFF2-40B4-BE49-F238E27FC236}">
                <a16:creationId xmlns:a16="http://schemas.microsoft.com/office/drawing/2014/main" id="{530ED99F-22AA-52E9-A5FF-2A1E8343F787}"/>
              </a:ext>
            </a:extLst>
          </p:cNvPr>
          <p:cNvGrpSpPr/>
          <p:nvPr/>
        </p:nvGrpSpPr>
        <p:grpSpPr>
          <a:xfrm>
            <a:off x="8182145" y="4598270"/>
            <a:ext cx="3448177" cy="1288374"/>
            <a:chOff x="840258" y="1538698"/>
            <a:chExt cx="3448177" cy="1288374"/>
          </a:xfrm>
        </p:grpSpPr>
        <p:sp>
          <p:nvSpPr>
            <p:cNvPr id="20" name="TextBox 19">
              <a:extLst>
                <a:ext uri="{FF2B5EF4-FFF2-40B4-BE49-F238E27FC236}">
                  <a16:creationId xmlns:a16="http://schemas.microsoft.com/office/drawing/2014/main" id="{A710CB29-A7B1-739B-51AC-06483DCEC22E}"/>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Tracking Application</a:t>
              </a:r>
              <a:endParaRPr lang="en-US"/>
            </a:p>
          </p:txBody>
        </p:sp>
        <p:sp>
          <p:nvSpPr>
            <p:cNvPr id="21" name="Subtitle 2">
              <a:extLst>
                <a:ext uri="{FF2B5EF4-FFF2-40B4-BE49-F238E27FC236}">
                  <a16:creationId xmlns:a16="http://schemas.microsoft.com/office/drawing/2014/main" id="{970D61A1-E961-FD7B-192D-97B97513195B}"/>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Tracks CO2 emissions using sensors from D8L's fleet or outsourcing monitoring interface</a:t>
              </a:r>
              <a:endParaRPr lang="en-US"/>
            </a:p>
          </p:txBody>
        </p:sp>
      </p:grpSp>
      <p:grpSp>
        <p:nvGrpSpPr>
          <p:cNvPr id="22" name="Group 21">
            <a:extLst>
              <a:ext uri="{FF2B5EF4-FFF2-40B4-BE49-F238E27FC236}">
                <a16:creationId xmlns:a16="http://schemas.microsoft.com/office/drawing/2014/main" id="{8A843318-29D3-BBAC-B612-E5665070F8AC}"/>
              </a:ext>
            </a:extLst>
          </p:cNvPr>
          <p:cNvGrpSpPr/>
          <p:nvPr/>
        </p:nvGrpSpPr>
        <p:grpSpPr>
          <a:xfrm>
            <a:off x="4528023" y="4598270"/>
            <a:ext cx="3448177" cy="1288374"/>
            <a:chOff x="840258" y="1538698"/>
            <a:chExt cx="3448177" cy="1288374"/>
          </a:xfrm>
        </p:grpSpPr>
        <p:sp>
          <p:nvSpPr>
            <p:cNvPr id="23" name="TextBox 22">
              <a:extLst>
                <a:ext uri="{FF2B5EF4-FFF2-40B4-BE49-F238E27FC236}">
                  <a16:creationId xmlns:a16="http://schemas.microsoft.com/office/drawing/2014/main" id="{D5075C7C-8BF4-93E7-1B9D-23F0E3D7C4A9}"/>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Configuration Application</a:t>
              </a:r>
              <a:endParaRPr lang="en-US"/>
            </a:p>
          </p:txBody>
        </p:sp>
        <p:sp>
          <p:nvSpPr>
            <p:cNvPr id="24" name="Subtitle 2">
              <a:extLst>
                <a:ext uri="{FF2B5EF4-FFF2-40B4-BE49-F238E27FC236}">
                  <a16:creationId xmlns:a16="http://schemas.microsoft.com/office/drawing/2014/main" id="{D449984F-836F-064F-94A3-B21105D69871}"/>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Customers can choose the route and the transport mode they want, making the adoption of less polluting transports easier</a:t>
              </a:r>
            </a:p>
          </p:txBody>
        </p:sp>
      </p:grpSp>
      <p:grpSp>
        <p:nvGrpSpPr>
          <p:cNvPr id="25" name="Group 24">
            <a:extLst>
              <a:ext uri="{FF2B5EF4-FFF2-40B4-BE49-F238E27FC236}">
                <a16:creationId xmlns:a16="http://schemas.microsoft.com/office/drawing/2014/main" id="{AA5E7772-38ED-266C-7B35-883142534077}"/>
              </a:ext>
            </a:extLst>
          </p:cNvPr>
          <p:cNvGrpSpPr/>
          <p:nvPr/>
        </p:nvGrpSpPr>
        <p:grpSpPr>
          <a:xfrm>
            <a:off x="4539990" y="2686262"/>
            <a:ext cx="3448177" cy="1288374"/>
            <a:chOff x="840258" y="1538698"/>
            <a:chExt cx="3448177" cy="1288374"/>
          </a:xfrm>
        </p:grpSpPr>
        <p:sp>
          <p:nvSpPr>
            <p:cNvPr id="26" name="TextBox 25">
              <a:extLst>
                <a:ext uri="{FF2B5EF4-FFF2-40B4-BE49-F238E27FC236}">
                  <a16:creationId xmlns:a16="http://schemas.microsoft.com/office/drawing/2014/main" id="{A3A1ECBB-0A47-193F-7C6F-EE554E559B4A}"/>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Evaluation Application</a:t>
              </a:r>
              <a:endParaRPr lang="en-US"/>
            </a:p>
          </p:txBody>
        </p:sp>
        <p:sp>
          <p:nvSpPr>
            <p:cNvPr id="27" name="Subtitle 2">
              <a:extLst>
                <a:ext uri="{FF2B5EF4-FFF2-40B4-BE49-F238E27FC236}">
                  <a16:creationId xmlns:a16="http://schemas.microsoft.com/office/drawing/2014/main" id="{8BE54E76-BC67-5EF7-6398-C06DC4E92F57}"/>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Gains the transport configurations and make some reports based on them</a:t>
              </a:r>
              <a:endParaRPr lang="en-US"/>
            </a:p>
          </p:txBody>
        </p:sp>
      </p:grpSp>
      <p:grpSp>
        <p:nvGrpSpPr>
          <p:cNvPr id="28" name="Group 27">
            <a:extLst>
              <a:ext uri="{FF2B5EF4-FFF2-40B4-BE49-F238E27FC236}">
                <a16:creationId xmlns:a16="http://schemas.microsoft.com/office/drawing/2014/main" id="{FB245F1B-6ADE-6714-38CF-BB8A7DA06319}"/>
              </a:ext>
            </a:extLst>
          </p:cNvPr>
          <p:cNvGrpSpPr/>
          <p:nvPr/>
        </p:nvGrpSpPr>
        <p:grpSpPr>
          <a:xfrm>
            <a:off x="872481" y="4598270"/>
            <a:ext cx="3448177" cy="1288374"/>
            <a:chOff x="840258" y="1538698"/>
            <a:chExt cx="3448177" cy="1288374"/>
          </a:xfrm>
        </p:grpSpPr>
        <p:sp>
          <p:nvSpPr>
            <p:cNvPr id="29" name="TextBox 28">
              <a:extLst>
                <a:ext uri="{FF2B5EF4-FFF2-40B4-BE49-F238E27FC236}">
                  <a16:creationId xmlns:a16="http://schemas.microsoft.com/office/drawing/2014/main" id="{FF71E6A0-9128-FCE9-2DB5-F80835915AA8}"/>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Monitor Application</a:t>
              </a:r>
              <a:endParaRPr lang="en-US"/>
            </a:p>
          </p:txBody>
        </p:sp>
        <p:sp>
          <p:nvSpPr>
            <p:cNvPr id="30" name="Subtitle 2">
              <a:extLst>
                <a:ext uri="{FF2B5EF4-FFF2-40B4-BE49-F238E27FC236}">
                  <a16:creationId xmlns:a16="http://schemas.microsoft.com/office/drawing/2014/main" id="{0176E032-FBCC-B797-9231-B76AD5C428F8}"/>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Monitor energy conservation, employees' awareness, and operational costs, comparing everything with the set goal</a:t>
              </a:r>
              <a:endParaRPr lang="en-US"/>
            </a:p>
          </p:txBody>
        </p:sp>
      </p:grpSp>
      <p:grpSp>
        <p:nvGrpSpPr>
          <p:cNvPr id="31" name="Group 30">
            <a:extLst>
              <a:ext uri="{FF2B5EF4-FFF2-40B4-BE49-F238E27FC236}">
                <a16:creationId xmlns:a16="http://schemas.microsoft.com/office/drawing/2014/main" id="{4350F022-E174-B394-EBDF-312CECFA643E}"/>
              </a:ext>
            </a:extLst>
          </p:cNvPr>
          <p:cNvGrpSpPr/>
          <p:nvPr/>
        </p:nvGrpSpPr>
        <p:grpSpPr>
          <a:xfrm>
            <a:off x="8091140" y="2686262"/>
            <a:ext cx="3448177" cy="1288374"/>
            <a:chOff x="840258" y="1538698"/>
            <a:chExt cx="3448177" cy="1288374"/>
          </a:xfrm>
        </p:grpSpPr>
        <p:sp>
          <p:nvSpPr>
            <p:cNvPr id="32" name="TextBox 31">
              <a:extLst>
                <a:ext uri="{FF2B5EF4-FFF2-40B4-BE49-F238E27FC236}">
                  <a16:creationId xmlns:a16="http://schemas.microsoft.com/office/drawing/2014/main" id="{926BA662-0CFF-498A-CE7C-595D4C0DC0D3}"/>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Goal Application</a:t>
              </a:r>
              <a:endParaRPr lang="en-US"/>
            </a:p>
          </p:txBody>
        </p:sp>
        <p:sp>
          <p:nvSpPr>
            <p:cNvPr id="33" name="Subtitle 2">
              <a:extLst>
                <a:ext uri="{FF2B5EF4-FFF2-40B4-BE49-F238E27FC236}">
                  <a16:creationId xmlns:a16="http://schemas.microsoft.com/office/drawing/2014/main" id="{B4371791-53A5-1638-D8ED-B66DD3B7D837}"/>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Helps the strategic board to set a goal for a certain period.</a:t>
              </a:r>
            </a:p>
          </p:txBody>
        </p:sp>
      </p:grpSp>
      <p:sp>
        <p:nvSpPr>
          <p:cNvPr id="9" name="TextBox 5">
            <a:extLst>
              <a:ext uri="{FF2B5EF4-FFF2-40B4-BE49-F238E27FC236}">
                <a16:creationId xmlns:a16="http://schemas.microsoft.com/office/drawing/2014/main" id="{C49E7A1D-8860-81DA-2DC7-13507882EDD0}"/>
              </a:ext>
            </a:extLst>
          </p:cNvPr>
          <p:cNvSpPr txBox="1"/>
          <p:nvPr/>
        </p:nvSpPr>
        <p:spPr>
          <a:xfrm>
            <a:off x="685800" y="533344"/>
            <a:ext cx="9626282" cy="738664"/>
          </a:xfrm>
          <a:prstGeom prst="rect">
            <a:avLst/>
          </a:prstGeom>
        </p:spPr>
        <p:txBody>
          <a:bodyPr wrap="square" lIns="0" tIns="0" rIns="0" bIns="0" rtlCol="0" anchor="t">
            <a:spAutoFit/>
          </a:bodyPr>
          <a:lstStyle/>
          <a:p>
            <a:r>
              <a:rPr lang="en-US" sz="4800">
                <a:solidFill>
                  <a:srgbClr val="000000"/>
                </a:solidFill>
                <a:latin typeface="+mj-lt"/>
              </a:rPr>
              <a:t>Environmental Management System </a:t>
            </a:r>
          </a:p>
        </p:txBody>
      </p:sp>
      <p:sp>
        <p:nvSpPr>
          <p:cNvPr id="12" name="TextBox 6">
            <a:extLst>
              <a:ext uri="{FF2B5EF4-FFF2-40B4-BE49-F238E27FC236}">
                <a16:creationId xmlns:a16="http://schemas.microsoft.com/office/drawing/2014/main" id="{1763096C-F625-2793-3CA0-CE309B6901BD}"/>
              </a:ext>
            </a:extLst>
          </p:cNvPr>
          <p:cNvSpPr txBox="1"/>
          <p:nvPr/>
        </p:nvSpPr>
        <p:spPr>
          <a:xfrm>
            <a:off x="685799" y="1381681"/>
            <a:ext cx="6181726" cy="654538"/>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We used microservices to design the EMS app. </a:t>
            </a:r>
          </a:p>
          <a:p>
            <a:pPr>
              <a:lnSpc>
                <a:spcPts val="2600"/>
              </a:lnSpc>
            </a:pPr>
            <a:r>
              <a:rPr lang="en-US" sz="2000">
                <a:solidFill>
                  <a:srgbClr val="A8A8A8"/>
                </a:solidFill>
                <a:latin typeface="Aptos Display"/>
              </a:rPr>
              <a:t>Each big functionality represents one microservice.</a:t>
            </a:r>
            <a:endParaRPr lang="en-US" sz="2000">
              <a:solidFill>
                <a:srgbClr val="A8A8A8"/>
              </a:solidFill>
            </a:endParaRPr>
          </a:p>
        </p:txBody>
      </p:sp>
      <p:grpSp>
        <p:nvGrpSpPr>
          <p:cNvPr id="6" name="Group 5">
            <a:extLst>
              <a:ext uri="{FF2B5EF4-FFF2-40B4-BE49-F238E27FC236}">
                <a16:creationId xmlns:a16="http://schemas.microsoft.com/office/drawing/2014/main" id="{C4E8970A-9DBF-618A-9C0C-492AE2F2B442}"/>
              </a:ext>
            </a:extLst>
          </p:cNvPr>
          <p:cNvGrpSpPr/>
          <p:nvPr/>
        </p:nvGrpSpPr>
        <p:grpSpPr>
          <a:xfrm>
            <a:off x="10722114" y="0"/>
            <a:ext cx="1469886" cy="1196577"/>
            <a:chOff x="6416442" y="5661423"/>
            <a:chExt cx="1469886" cy="1196577"/>
          </a:xfrm>
        </p:grpSpPr>
        <p:sp>
          <p:nvSpPr>
            <p:cNvPr id="7" name="AutoShape 8">
              <a:extLst>
                <a:ext uri="{FF2B5EF4-FFF2-40B4-BE49-F238E27FC236}">
                  <a16:creationId xmlns:a16="http://schemas.microsoft.com/office/drawing/2014/main" id="{1873236C-5393-A3D7-A984-AD35930C123C}"/>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8" name="Group 9">
              <a:extLst>
                <a:ext uri="{FF2B5EF4-FFF2-40B4-BE49-F238E27FC236}">
                  <a16:creationId xmlns:a16="http://schemas.microsoft.com/office/drawing/2014/main" id="{027CBAFD-6446-6475-C01F-4AFD3CEC5EC3}"/>
                </a:ext>
              </a:extLst>
            </p:cNvPr>
            <p:cNvGrpSpPr/>
            <p:nvPr/>
          </p:nvGrpSpPr>
          <p:grpSpPr>
            <a:xfrm>
              <a:off x="6826475" y="6194767"/>
              <a:ext cx="649821" cy="128384"/>
              <a:chOff x="0" y="-5080"/>
              <a:chExt cx="2198440" cy="434340"/>
            </a:xfrm>
          </p:grpSpPr>
          <p:sp>
            <p:nvSpPr>
              <p:cNvPr id="10" name="Freeform 10">
                <a:extLst>
                  <a:ext uri="{FF2B5EF4-FFF2-40B4-BE49-F238E27FC236}">
                    <a16:creationId xmlns:a16="http://schemas.microsoft.com/office/drawing/2014/main" id="{0C83F732-B551-B5FE-DF0D-2A04FB3E03DD}"/>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Tree>
    <p:extLst>
      <p:ext uri="{BB962C8B-B14F-4D97-AF65-F5344CB8AC3E}">
        <p14:creationId xmlns:p14="http://schemas.microsoft.com/office/powerpoint/2010/main" val="1634661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system&#10;&#10;Description automatically generated">
            <a:extLst>
              <a:ext uri="{FF2B5EF4-FFF2-40B4-BE49-F238E27FC236}">
                <a16:creationId xmlns:a16="http://schemas.microsoft.com/office/drawing/2014/main" id="{E4CFD172-DFCE-2A56-3AE6-AFE2CB0DC701}"/>
              </a:ext>
            </a:extLst>
          </p:cNvPr>
          <p:cNvPicPr>
            <a:picLocks noChangeAspect="1"/>
          </p:cNvPicPr>
          <p:nvPr/>
        </p:nvPicPr>
        <p:blipFill>
          <a:blip r:embed="rId3"/>
          <a:stretch>
            <a:fillRect/>
          </a:stretch>
        </p:blipFill>
        <p:spPr>
          <a:xfrm>
            <a:off x="0" y="330901"/>
            <a:ext cx="12192000" cy="6196197"/>
          </a:xfrm>
          <a:prstGeom prst="rect">
            <a:avLst/>
          </a:prstGeom>
        </p:spPr>
      </p:pic>
    </p:spTree>
    <p:extLst>
      <p:ext uri="{BB962C8B-B14F-4D97-AF65-F5344CB8AC3E}">
        <p14:creationId xmlns:p14="http://schemas.microsoft.com/office/powerpoint/2010/main" val="3057540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4DBB9977-3DBC-5A25-5EB5-B853E95F4848}"/>
              </a:ext>
            </a:extLst>
          </p:cNvPr>
          <p:cNvSpPr txBox="1"/>
          <p:nvPr/>
        </p:nvSpPr>
        <p:spPr>
          <a:xfrm>
            <a:off x="685800" y="652463"/>
            <a:ext cx="5869801" cy="738664"/>
          </a:xfrm>
          <a:prstGeom prst="rect">
            <a:avLst/>
          </a:prstGeom>
        </p:spPr>
        <p:txBody>
          <a:bodyPr lIns="0" tIns="0" rIns="0" bIns="0" rtlCol="0" anchor="t">
            <a:spAutoFit/>
          </a:bodyPr>
          <a:lstStyle/>
          <a:p>
            <a:r>
              <a:rPr lang="en-US" sz="4800">
                <a:solidFill>
                  <a:srgbClr val="000000"/>
                </a:solidFill>
                <a:latin typeface="+mj-lt"/>
              </a:rPr>
              <a:t>EMS</a:t>
            </a:r>
          </a:p>
        </p:txBody>
      </p:sp>
      <p:grpSp>
        <p:nvGrpSpPr>
          <p:cNvPr id="2" name="Group 1">
            <a:extLst>
              <a:ext uri="{FF2B5EF4-FFF2-40B4-BE49-F238E27FC236}">
                <a16:creationId xmlns:a16="http://schemas.microsoft.com/office/drawing/2014/main" id="{ED411208-D978-063C-3A56-88127376F9B8}"/>
              </a:ext>
            </a:extLst>
          </p:cNvPr>
          <p:cNvGrpSpPr/>
          <p:nvPr/>
        </p:nvGrpSpPr>
        <p:grpSpPr>
          <a:xfrm>
            <a:off x="10722114" y="0"/>
            <a:ext cx="1469886" cy="1196577"/>
            <a:chOff x="6416442" y="5661423"/>
            <a:chExt cx="1469886" cy="1196577"/>
          </a:xfrm>
        </p:grpSpPr>
        <p:sp>
          <p:nvSpPr>
            <p:cNvPr id="3" name="AutoShape 8">
              <a:extLst>
                <a:ext uri="{FF2B5EF4-FFF2-40B4-BE49-F238E27FC236}">
                  <a16:creationId xmlns:a16="http://schemas.microsoft.com/office/drawing/2014/main" id="{AA69B86E-C1B1-4E79-C892-1520CDCC5B78}"/>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4" name="Group 9">
              <a:extLst>
                <a:ext uri="{FF2B5EF4-FFF2-40B4-BE49-F238E27FC236}">
                  <a16:creationId xmlns:a16="http://schemas.microsoft.com/office/drawing/2014/main" id="{A26129EA-A677-DA76-CF2C-95E86033D96B}"/>
                </a:ext>
              </a:extLst>
            </p:cNvPr>
            <p:cNvGrpSpPr/>
            <p:nvPr/>
          </p:nvGrpSpPr>
          <p:grpSpPr>
            <a:xfrm>
              <a:off x="6826475" y="6196269"/>
              <a:ext cx="649821" cy="126882"/>
              <a:chOff x="0" y="0"/>
              <a:chExt cx="2198440" cy="429260"/>
            </a:xfrm>
          </p:grpSpPr>
          <p:sp>
            <p:nvSpPr>
              <p:cNvPr id="6" name="Freeform 10">
                <a:extLst>
                  <a:ext uri="{FF2B5EF4-FFF2-40B4-BE49-F238E27FC236}">
                    <a16:creationId xmlns:a16="http://schemas.microsoft.com/office/drawing/2014/main" id="{64BB7BE4-1EBD-7652-D6F7-1000FB231DA6}"/>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pic>
        <p:nvPicPr>
          <p:cNvPr id="7" name="Picture 6" descr="A diagram of a software development&#10;&#10;Description automatically generated">
            <a:extLst>
              <a:ext uri="{FF2B5EF4-FFF2-40B4-BE49-F238E27FC236}">
                <a16:creationId xmlns:a16="http://schemas.microsoft.com/office/drawing/2014/main" id="{A740189A-2421-9213-DC73-A7FAD1900295}"/>
              </a:ext>
            </a:extLst>
          </p:cNvPr>
          <p:cNvPicPr>
            <a:picLocks noChangeAspect="1"/>
          </p:cNvPicPr>
          <p:nvPr/>
        </p:nvPicPr>
        <p:blipFill>
          <a:blip r:embed="rId3"/>
          <a:stretch>
            <a:fillRect/>
          </a:stretch>
        </p:blipFill>
        <p:spPr>
          <a:xfrm>
            <a:off x="413131" y="1331013"/>
            <a:ext cx="11659519" cy="5435372"/>
          </a:xfrm>
          <a:prstGeom prst="rect">
            <a:avLst/>
          </a:prstGeom>
        </p:spPr>
      </p:pic>
    </p:spTree>
    <p:extLst>
      <p:ext uri="{BB962C8B-B14F-4D97-AF65-F5344CB8AC3E}">
        <p14:creationId xmlns:p14="http://schemas.microsoft.com/office/powerpoint/2010/main" val="821300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2751173" y="3004862"/>
            <a:ext cx="7755614" cy="738664"/>
          </a:xfrm>
          <a:prstGeom prst="rect">
            <a:avLst/>
          </a:prstGeom>
        </p:spPr>
        <p:txBody>
          <a:bodyPr wrap="square" lIns="0" tIns="0" rIns="0" bIns="0" rtlCol="0" anchor="t">
            <a:spAutoFit/>
          </a:bodyPr>
          <a:lstStyle/>
          <a:p>
            <a:r>
              <a:rPr lang="en-GB" sz="4800">
                <a:solidFill>
                  <a:srgbClr val="000000"/>
                </a:solidFill>
                <a:ea typeface="+mn-lt"/>
                <a:cs typeface="+mn-lt"/>
              </a:rPr>
              <a:t>Integration Implementation</a:t>
            </a:r>
            <a:endParaRPr lang="en-US" sz="4800">
              <a:solidFill>
                <a:srgbClr val="000000"/>
              </a:solidFill>
              <a:ea typeface="+mn-lt"/>
              <a:cs typeface="+mn-lt"/>
            </a:endParaRPr>
          </a:p>
        </p:txBody>
      </p:sp>
      <p:grpSp>
        <p:nvGrpSpPr>
          <p:cNvPr id="9" name="Group 8">
            <a:extLst>
              <a:ext uri="{FF2B5EF4-FFF2-40B4-BE49-F238E27FC236}">
                <a16:creationId xmlns:a16="http://schemas.microsoft.com/office/drawing/2014/main" id="{5D1D38FB-60F2-F51E-33F5-E6078AB74504}"/>
              </a:ext>
            </a:extLst>
          </p:cNvPr>
          <p:cNvGrpSpPr/>
          <p:nvPr/>
        </p:nvGrpSpPr>
        <p:grpSpPr>
          <a:xfrm>
            <a:off x="1940758" y="2998006"/>
            <a:ext cx="807279" cy="754839"/>
            <a:chOff x="2505767" y="3556000"/>
            <a:chExt cx="1094408" cy="1097186"/>
          </a:xfrm>
        </p:grpSpPr>
        <p:sp>
          <p:nvSpPr>
            <p:cNvPr id="3" name="AutoShape 8">
              <a:extLst>
                <a:ext uri="{FF2B5EF4-FFF2-40B4-BE49-F238E27FC236}">
                  <a16:creationId xmlns:a16="http://schemas.microsoft.com/office/drawing/2014/main" id="{C63FD763-EB01-F354-69E0-3C79F7477ED3}"/>
                </a:ext>
              </a:extLst>
            </p:cNvPr>
            <p:cNvSpPr/>
            <p:nvPr/>
          </p:nvSpPr>
          <p:spPr>
            <a:xfrm>
              <a:off x="2505767" y="3556000"/>
              <a:ext cx="1094408" cy="1097186"/>
            </a:xfrm>
            <a:prstGeom prst="flowChartConnector">
              <a:avLst/>
            </a:prstGeom>
            <a:solidFill>
              <a:srgbClr val="DCF8B6"/>
            </a:solidFill>
          </p:spPr>
          <p:txBody>
            <a:bodyPr lIns="91440" tIns="45720" rIns="91440" bIns="45720" anchor="t"/>
            <a:lstStyle/>
            <a:p>
              <a:endParaRPr lang="en-US" sz="3200" b="1">
                <a:solidFill>
                  <a:schemeClr val="bg1"/>
                </a:solidFill>
              </a:endParaRPr>
            </a:p>
          </p:txBody>
        </p:sp>
        <p:sp>
          <p:nvSpPr>
            <p:cNvPr id="4" name="TextBox 3">
              <a:extLst>
                <a:ext uri="{FF2B5EF4-FFF2-40B4-BE49-F238E27FC236}">
                  <a16:creationId xmlns:a16="http://schemas.microsoft.com/office/drawing/2014/main" id="{2D884AE8-CDE3-68EF-DACE-D9D029E1ECB4}"/>
                </a:ext>
              </a:extLst>
            </p:cNvPr>
            <p:cNvSpPr txBox="1"/>
            <p:nvPr/>
          </p:nvSpPr>
          <p:spPr>
            <a:xfrm>
              <a:off x="2841362" y="3744800"/>
              <a:ext cx="413027" cy="7605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bg1"/>
                  </a:solidFill>
                </a:rPr>
                <a:t>4</a:t>
              </a:r>
            </a:p>
          </p:txBody>
        </p:sp>
      </p:grpSp>
    </p:spTree>
    <p:extLst>
      <p:ext uri="{BB962C8B-B14F-4D97-AF65-F5344CB8AC3E}">
        <p14:creationId xmlns:p14="http://schemas.microsoft.com/office/powerpoint/2010/main" val="1839473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 flow chart&#10;&#10;Description automatically generated">
            <a:extLst>
              <a:ext uri="{FF2B5EF4-FFF2-40B4-BE49-F238E27FC236}">
                <a16:creationId xmlns:a16="http://schemas.microsoft.com/office/drawing/2014/main" id="{FE6BFAE8-41E0-57D1-E8E0-1F0FE49389B1}"/>
              </a:ext>
            </a:extLst>
          </p:cNvPr>
          <p:cNvPicPr>
            <a:picLocks noChangeAspect="1"/>
          </p:cNvPicPr>
          <p:nvPr/>
        </p:nvPicPr>
        <p:blipFill>
          <a:blip r:embed="rId3"/>
          <a:stretch>
            <a:fillRect/>
          </a:stretch>
        </p:blipFill>
        <p:spPr>
          <a:xfrm>
            <a:off x="0" y="343223"/>
            <a:ext cx="12192000" cy="6171554"/>
          </a:xfrm>
          <a:prstGeom prst="rect">
            <a:avLst/>
          </a:prstGeom>
        </p:spPr>
      </p:pic>
    </p:spTree>
    <p:extLst>
      <p:ext uri="{BB962C8B-B14F-4D97-AF65-F5344CB8AC3E}">
        <p14:creationId xmlns:p14="http://schemas.microsoft.com/office/powerpoint/2010/main" val="2879861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software process&#10;&#10;Description automatically generated">
            <a:extLst>
              <a:ext uri="{FF2B5EF4-FFF2-40B4-BE49-F238E27FC236}">
                <a16:creationId xmlns:a16="http://schemas.microsoft.com/office/drawing/2014/main" id="{47321B15-8BD1-11A8-0E39-AF552E25F2DD}"/>
              </a:ext>
            </a:extLst>
          </p:cNvPr>
          <p:cNvPicPr>
            <a:picLocks noChangeAspect="1"/>
          </p:cNvPicPr>
          <p:nvPr/>
        </p:nvPicPr>
        <p:blipFill>
          <a:blip r:embed="rId2"/>
          <a:stretch>
            <a:fillRect/>
          </a:stretch>
        </p:blipFill>
        <p:spPr>
          <a:xfrm>
            <a:off x="1894973" y="2185048"/>
            <a:ext cx="8402053" cy="2898983"/>
          </a:xfrm>
          <a:prstGeom prst="rect">
            <a:avLst/>
          </a:prstGeom>
        </p:spPr>
      </p:pic>
      <p:sp>
        <p:nvSpPr>
          <p:cNvPr id="7" name="TextBox 5">
            <a:extLst>
              <a:ext uri="{FF2B5EF4-FFF2-40B4-BE49-F238E27FC236}">
                <a16:creationId xmlns:a16="http://schemas.microsoft.com/office/drawing/2014/main" id="{C1E11956-17FE-712C-241F-4E212217294B}"/>
              </a:ext>
            </a:extLst>
          </p:cNvPr>
          <p:cNvSpPr txBox="1"/>
          <p:nvPr/>
        </p:nvSpPr>
        <p:spPr>
          <a:xfrm>
            <a:off x="1287379" y="1324226"/>
            <a:ext cx="9609616" cy="738664"/>
          </a:xfrm>
          <a:prstGeom prst="rect">
            <a:avLst/>
          </a:prstGeom>
        </p:spPr>
        <p:txBody>
          <a:bodyPr wrap="square" lIns="0" tIns="0" rIns="0" bIns="0" rtlCol="0" anchor="t">
            <a:spAutoFit/>
          </a:bodyPr>
          <a:lstStyle/>
          <a:p>
            <a:pPr algn="ctr"/>
            <a:r>
              <a:rPr lang="en-US" sz="4800">
                <a:solidFill>
                  <a:srgbClr val="000000"/>
                </a:solidFill>
                <a:latin typeface="+mj-lt"/>
              </a:rPr>
              <a:t>Application Cooperation Viewpoint</a:t>
            </a:r>
            <a:endParaRPr lang="en-US" sz="4800"/>
          </a:p>
        </p:txBody>
      </p:sp>
      <p:grpSp>
        <p:nvGrpSpPr>
          <p:cNvPr id="8" name="Group 7">
            <a:extLst>
              <a:ext uri="{FF2B5EF4-FFF2-40B4-BE49-F238E27FC236}">
                <a16:creationId xmlns:a16="http://schemas.microsoft.com/office/drawing/2014/main" id="{6DABC2F5-725D-58F7-12A5-BAB945DA693A}"/>
              </a:ext>
            </a:extLst>
          </p:cNvPr>
          <p:cNvGrpSpPr/>
          <p:nvPr/>
        </p:nvGrpSpPr>
        <p:grpSpPr>
          <a:xfrm>
            <a:off x="10722114" y="5664506"/>
            <a:ext cx="1469886" cy="1196577"/>
            <a:chOff x="6416442" y="5661423"/>
            <a:chExt cx="1469886" cy="1196577"/>
          </a:xfrm>
        </p:grpSpPr>
        <p:sp>
          <p:nvSpPr>
            <p:cNvPr id="3" name="AutoShape 8">
              <a:extLst>
                <a:ext uri="{FF2B5EF4-FFF2-40B4-BE49-F238E27FC236}">
                  <a16:creationId xmlns:a16="http://schemas.microsoft.com/office/drawing/2014/main" id="{4F2D867C-E480-7A13-2909-3F6879593F0C}"/>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5" name="Group 9">
              <a:extLst>
                <a:ext uri="{FF2B5EF4-FFF2-40B4-BE49-F238E27FC236}">
                  <a16:creationId xmlns:a16="http://schemas.microsoft.com/office/drawing/2014/main" id="{94ADAA7F-10A3-159C-C8C1-FE658090DBCF}"/>
                </a:ext>
              </a:extLst>
            </p:cNvPr>
            <p:cNvGrpSpPr/>
            <p:nvPr/>
          </p:nvGrpSpPr>
          <p:grpSpPr>
            <a:xfrm>
              <a:off x="6826475" y="6194767"/>
              <a:ext cx="649821" cy="128384"/>
              <a:chOff x="0" y="-5080"/>
              <a:chExt cx="2198440" cy="434340"/>
            </a:xfrm>
          </p:grpSpPr>
          <p:sp>
            <p:nvSpPr>
              <p:cNvPr id="6" name="Freeform 10">
                <a:extLst>
                  <a:ext uri="{FF2B5EF4-FFF2-40B4-BE49-F238E27FC236}">
                    <a16:creationId xmlns:a16="http://schemas.microsoft.com/office/drawing/2014/main" id="{B6ACE2F4-844E-F386-1EDC-52D3CDAB7B9A}"/>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Tree>
    <p:extLst>
      <p:ext uri="{BB962C8B-B14F-4D97-AF65-F5344CB8AC3E}">
        <p14:creationId xmlns:p14="http://schemas.microsoft.com/office/powerpoint/2010/main" val="2216099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4DAAF14-4FA0-7B50-2DF1-7CCFAF08283D}"/>
              </a:ext>
            </a:extLst>
          </p:cNvPr>
          <p:cNvSpPr>
            <a:spLocks noGrp="1"/>
          </p:cNvSpPr>
          <p:nvPr>
            <p:ph type="body" idx="1"/>
          </p:nvPr>
        </p:nvSpPr>
        <p:spPr>
          <a:xfrm>
            <a:off x="839788" y="1332296"/>
            <a:ext cx="5157787" cy="383238"/>
          </a:xfrm>
        </p:spPr>
        <p:txBody>
          <a:bodyPr>
            <a:normAutofit fontScale="92500" lnSpcReduction="10000"/>
          </a:bodyPr>
          <a:lstStyle/>
          <a:p>
            <a:pPr algn="ctr"/>
            <a:r>
              <a:rPr lang="en-US" sz="2400" baseline="0">
                <a:solidFill>
                  <a:srgbClr val="A8A8A8"/>
                </a:solidFill>
                <a:latin typeface="Aptos"/>
              </a:rPr>
              <a:t>Positive Impacts</a:t>
            </a:r>
            <a:endParaRPr lang="en-US">
              <a:solidFill>
                <a:srgbClr val="A8A8A8"/>
              </a:solidFill>
            </a:endParaRPr>
          </a:p>
        </p:txBody>
      </p:sp>
      <p:sp>
        <p:nvSpPr>
          <p:cNvPr id="3" name="Content Placeholder 2">
            <a:extLst>
              <a:ext uri="{FF2B5EF4-FFF2-40B4-BE49-F238E27FC236}">
                <a16:creationId xmlns:a16="http://schemas.microsoft.com/office/drawing/2014/main" id="{040C281C-3E56-85FF-BB10-5D875D2C26F3}"/>
              </a:ext>
            </a:extLst>
          </p:cNvPr>
          <p:cNvSpPr>
            <a:spLocks noGrp="1"/>
          </p:cNvSpPr>
          <p:nvPr>
            <p:ph sz="half" idx="2"/>
          </p:nvPr>
        </p:nvSpPr>
        <p:spPr>
          <a:xfrm>
            <a:off x="683716" y="2312281"/>
            <a:ext cx="5313860" cy="4161984"/>
          </a:xfrm>
        </p:spPr>
        <p:txBody>
          <a:bodyPr vert="horz" lIns="91440" tIns="45720" rIns="91440" bIns="45720" rtlCol="0" anchor="t">
            <a:normAutofit/>
          </a:bodyPr>
          <a:lstStyle/>
          <a:p>
            <a:pPr>
              <a:buAutoNum type="arabicPeriod"/>
            </a:pPr>
            <a:r>
              <a:rPr lang="en-US" sz="1600" b="1">
                <a:solidFill>
                  <a:srgbClr val="0E101A"/>
                </a:solidFill>
                <a:ea typeface="+mn-lt"/>
                <a:cs typeface="+mn-lt"/>
              </a:rPr>
              <a:t>Real-time Data Access and Enhanced Infrastructure:</a:t>
            </a:r>
            <a:endParaRPr lang="en-US" sz="1600"/>
          </a:p>
          <a:p>
            <a:pPr lvl="1"/>
            <a:r>
              <a:rPr lang="en-US" sz="1600">
                <a:solidFill>
                  <a:srgbClr val="0E101A"/>
                </a:solidFill>
                <a:ea typeface="+mn-lt"/>
                <a:cs typeface="+mn-lt"/>
              </a:rPr>
              <a:t>Faster &amp; Improved Decision-Making</a:t>
            </a:r>
            <a:endParaRPr lang="en-US" sz="1600">
              <a:solidFill>
                <a:srgbClr val="0E101A"/>
              </a:solidFill>
            </a:endParaRPr>
          </a:p>
          <a:p>
            <a:pPr lvl="1"/>
            <a:r>
              <a:rPr lang="en-US" sz="1600">
                <a:solidFill>
                  <a:srgbClr val="0E101A"/>
                </a:solidFill>
                <a:ea typeface="+mn-lt"/>
                <a:cs typeface="+mn-lt"/>
              </a:rPr>
              <a:t>Cloud infrastructure ensures data is not lost and systems are robust </a:t>
            </a:r>
            <a:endParaRPr lang="en-US" sz="1600">
              <a:solidFill>
                <a:srgbClr val="0E101A"/>
              </a:solidFill>
            </a:endParaRPr>
          </a:p>
          <a:p>
            <a:pPr lvl="1"/>
            <a:r>
              <a:rPr lang="en-US" sz="1600">
                <a:solidFill>
                  <a:srgbClr val="0E101A"/>
                </a:solidFill>
                <a:ea typeface="+mn-lt"/>
                <a:cs typeface="+mn-lt"/>
              </a:rPr>
              <a:t>Cloud services provide the scalability</a:t>
            </a:r>
            <a:endParaRPr lang="en-US" sz="1600">
              <a:solidFill>
                <a:srgbClr val="0E101A"/>
              </a:solidFill>
            </a:endParaRPr>
          </a:p>
          <a:p>
            <a:pPr lvl="1"/>
            <a:endParaRPr lang="en-US" sz="1600">
              <a:solidFill>
                <a:srgbClr val="0E101A"/>
              </a:solidFill>
              <a:ea typeface="+mn-lt"/>
              <a:cs typeface="+mn-lt"/>
            </a:endParaRPr>
          </a:p>
          <a:p>
            <a:pPr>
              <a:buAutoNum type="arabicPeriod"/>
            </a:pPr>
            <a:r>
              <a:rPr lang="en-US" sz="1600" b="1">
                <a:solidFill>
                  <a:srgbClr val="0E101A"/>
                </a:solidFill>
                <a:ea typeface="+mn-lt"/>
                <a:cs typeface="+mn-lt"/>
              </a:rPr>
              <a:t>Advanced-Data Integration and Analysis:</a:t>
            </a:r>
            <a:endParaRPr lang="en-US" sz="1600"/>
          </a:p>
          <a:p>
            <a:pPr lvl="1"/>
            <a:r>
              <a:rPr lang="en-US" sz="1600">
                <a:solidFill>
                  <a:srgbClr val="0E101A"/>
                </a:solidFill>
                <a:ea typeface="+mn-lt"/>
                <a:cs typeface="+mn-lt"/>
              </a:rPr>
              <a:t>Data-Driven Approach</a:t>
            </a:r>
            <a:endParaRPr lang="en-US" sz="1600"/>
          </a:p>
          <a:p>
            <a:pPr lvl="1"/>
            <a:r>
              <a:rPr lang="en-US" sz="1600">
                <a:solidFill>
                  <a:srgbClr val="0E101A"/>
                </a:solidFill>
                <a:ea typeface="+mn-lt"/>
                <a:cs typeface="+mn-lt"/>
              </a:rPr>
              <a:t>Enhanced Customer Relationship Management</a:t>
            </a:r>
            <a:endParaRPr lang="en-US" sz="1600">
              <a:solidFill>
                <a:srgbClr val="0E101A"/>
              </a:solidFill>
            </a:endParaRPr>
          </a:p>
          <a:p>
            <a:pPr lvl="1"/>
            <a:endParaRPr lang="en-US" sz="1600">
              <a:solidFill>
                <a:srgbClr val="0E101A"/>
              </a:solidFill>
              <a:ea typeface="+mn-lt"/>
              <a:cs typeface="+mn-lt"/>
            </a:endParaRPr>
          </a:p>
          <a:p>
            <a:pPr>
              <a:buAutoNum type="arabicPeriod"/>
            </a:pPr>
            <a:r>
              <a:rPr lang="en-US" sz="1600" b="1">
                <a:solidFill>
                  <a:srgbClr val="0E101A"/>
                </a:solidFill>
                <a:ea typeface="+mn-lt"/>
                <a:cs typeface="+mn-lt"/>
              </a:rPr>
              <a:t>Environmental Monitoring and Management:</a:t>
            </a:r>
            <a:endParaRPr lang="en-US" sz="1600"/>
          </a:p>
          <a:p>
            <a:pPr lvl="1"/>
            <a:r>
              <a:rPr lang="en-US" sz="1600">
                <a:solidFill>
                  <a:srgbClr val="0E101A"/>
                </a:solidFill>
                <a:ea typeface="+mn-lt"/>
                <a:cs typeface="+mn-lt"/>
              </a:rPr>
              <a:t>Sustainability goals &amp; Compliance with regulations</a:t>
            </a:r>
            <a:endParaRPr lang="en-US" sz="1600">
              <a:solidFill>
                <a:srgbClr val="0E101A"/>
              </a:solidFill>
            </a:endParaRPr>
          </a:p>
          <a:p>
            <a:pPr>
              <a:buAutoNum type="arabicPeriod"/>
            </a:pPr>
            <a:endParaRPr lang="en-US" sz="1600"/>
          </a:p>
        </p:txBody>
      </p:sp>
      <p:sp>
        <p:nvSpPr>
          <p:cNvPr id="6" name="Text Placeholder 5">
            <a:extLst>
              <a:ext uri="{FF2B5EF4-FFF2-40B4-BE49-F238E27FC236}">
                <a16:creationId xmlns:a16="http://schemas.microsoft.com/office/drawing/2014/main" id="{AF146686-33A4-647D-E0FC-C7063D36A6BB}"/>
              </a:ext>
            </a:extLst>
          </p:cNvPr>
          <p:cNvSpPr>
            <a:spLocks noGrp="1"/>
          </p:cNvSpPr>
          <p:nvPr>
            <p:ph type="body" sz="quarter" idx="3"/>
          </p:nvPr>
        </p:nvSpPr>
        <p:spPr>
          <a:xfrm>
            <a:off x="6273188" y="1304754"/>
            <a:ext cx="5183188" cy="823912"/>
          </a:xfrm>
        </p:spPr>
        <p:txBody>
          <a:bodyPr>
            <a:normAutofit fontScale="92500" lnSpcReduction="10000"/>
          </a:bodyPr>
          <a:lstStyle/>
          <a:p>
            <a:pPr algn="ctr">
              <a:lnSpc>
                <a:spcPct val="110000"/>
              </a:lnSpc>
              <a:spcBef>
                <a:spcPts val="400"/>
              </a:spcBef>
            </a:pPr>
            <a:r>
              <a:rPr lang="en-US">
                <a:solidFill>
                  <a:srgbClr val="A8A8A8"/>
                </a:solidFill>
                <a:ea typeface="+mn-lt"/>
                <a:cs typeface="+mn-lt"/>
              </a:rPr>
              <a:t>Potential Side-Effects and </a:t>
            </a:r>
            <a:endParaRPr lang="en-US">
              <a:solidFill>
                <a:srgbClr val="A8A8A8"/>
              </a:solidFill>
            </a:endParaRPr>
          </a:p>
          <a:p>
            <a:pPr algn="ctr">
              <a:lnSpc>
                <a:spcPct val="110000"/>
              </a:lnSpc>
              <a:spcBef>
                <a:spcPts val="400"/>
              </a:spcBef>
            </a:pPr>
            <a:r>
              <a:rPr lang="en-US">
                <a:solidFill>
                  <a:srgbClr val="A8A8A8"/>
                </a:solidFill>
                <a:ea typeface="+mn-lt"/>
                <a:cs typeface="+mn-lt"/>
              </a:rPr>
              <a:t>Ripple Effects</a:t>
            </a:r>
            <a:endParaRPr lang="en-US">
              <a:solidFill>
                <a:srgbClr val="A8A8A8"/>
              </a:solidFill>
            </a:endParaRPr>
          </a:p>
        </p:txBody>
      </p:sp>
      <p:sp>
        <p:nvSpPr>
          <p:cNvPr id="7" name="Content Placeholder 6">
            <a:extLst>
              <a:ext uri="{FF2B5EF4-FFF2-40B4-BE49-F238E27FC236}">
                <a16:creationId xmlns:a16="http://schemas.microsoft.com/office/drawing/2014/main" id="{CBB8074A-3803-9373-A514-6348BE892A5E}"/>
              </a:ext>
            </a:extLst>
          </p:cNvPr>
          <p:cNvSpPr>
            <a:spLocks noGrp="1"/>
          </p:cNvSpPr>
          <p:nvPr>
            <p:ph sz="quarter" idx="4"/>
          </p:nvPr>
        </p:nvSpPr>
        <p:spPr>
          <a:xfrm>
            <a:off x="6750585" y="2312280"/>
            <a:ext cx="4751694" cy="3684588"/>
          </a:xfrm>
        </p:spPr>
        <p:txBody>
          <a:bodyPr vert="horz" lIns="91440" tIns="45720" rIns="91440" bIns="45720" rtlCol="0" anchor="t">
            <a:normAutofit/>
          </a:bodyPr>
          <a:lstStyle/>
          <a:p>
            <a:pPr marL="342900" lvl="0" indent="-342900" rtl="0">
              <a:buFont typeface=""/>
              <a:buAutoNum type="arabicPeriod"/>
            </a:pPr>
            <a:r>
              <a:rPr lang="en-US" sz="1600" b="1" baseline="0">
                <a:solidFill>
                  <a:srgbClr val="0E101A"/>
                </a:solidFill>
                <a:latin typeface="Aptos"/>
                <a:ea typeface="Arial"/>
                <a:cs typeface="Arial"/>
              </a:rPr>
              <a:t>Infrastructure and Security Challenges:</a:t>
            </a:r>
            <a:r>
              <a:rPr lang="en-US" sz="1600">
                <a:latin typeface="Aptos"/>
                <a:ea typeface="Arial"/>
                <a:cs typeface="Arial"/>
              </a:rPr>
              <a:t>​</a:t>
            </a:r>
          </a:p>
          <a:p>
            <a:pPr marL="800100" lvl="1" indent="-342900" rtl="0">
              <a:buFont typeface="Arial,Sans-Serif"/>
              <a:buChar char="•"/>
            </a:pPr>
            <a:r>
              <a:rPr lang="en-US" sz="1600" baseline="0">
                <a:solidFill>
                  <a:srgbClr val="0E101A"/>
                </a:solidFill>
                <a:latin typeface="Aptos"/>
                <a:ea typeface="Arial"/>
                <a:cs typeface="Arial"/>
              </a:rPr>
              <a:t>Data Security &amp; Data Migration Risks</a:t>
            </a:r>
            <a:r>
              <a:rPr lang="en-US" sz="1600">
                <a:latin typeface="Aptos"/>
                <a:ea typeface="Arial"/>
                <a:cs typeface="Arial"/>
              </a:rPr>
              <a:t>​</a:t>
            </a:r>
          </a:p>
          <a:p>
            <a:pPr marL="800100" lvl="1" indent="-342900">
              <a:buFont typeface="Arial,Sans-Serif"/>
              <a:buChar char="•"/>
            </a:pPr>
            <a:endParaRPr lang="en-US" sz="1600">
              <a:solidFill>
                <a:srgbClr val="000000"/>
              </a:solidFill>
              <a:latin typeface="Aptos"/>
              <a:ea typeface="Arial"/>
              <a:cs typeface="Arial"/>
            </a:endParaRPr>
          </a:p>
          <a:p>
            <a:pPr marL="342900" lvl="0" indent="-342900" rtl="0">
              <a:buFont typeface=""/>
              <a:buAutoNum type="arabicPeriod" startAt="2"/>
            </a:pPr>
            <a:r>
              <a:rPr lang="en-US" sz="1600" b="1" baseline="0">
                <a:solidFill>
                  <a:srgbClr val="0E101A"/>
                </a:solidFill>
                <a:latin typeface="Aptos"/>
                <a:ea typeface="Arial"/>
                <a:cs typeface="Arial"/>
              </a:rPr>
              <a:t>Operational Disruptions:</a:t>
            </a:r>
            <a:r>
              <a:rPr lang="en-US" sz="1600">
                <a:latin typeface="Aptos"/>
                <a:ea typeface="Arial"/>
                <a:cs typeface="Arial"/>
              </a:rPr>
              <a:t>​</a:t>
            </a:r>
          </a:p>
          <a:p>
            <a:pPr marL="800100" lvl="1" indent="-342900" rtl="0">
              <a:buFont typeface="Arial,Sans-Serif"/>
              <a:buChar char="•"/>
            </a:pPr>
            <a:r>
              <a:rPr lang="en-US" sz="1600" baseline="0">
                <a:solidFill>
                  <a:srgbClr val="0E101A"/>
                </a:solidFill>
                <a:latin typeface="Aptos"/>
                <a:ea typeface="Arial"/>
                <a:cs typeface="Arial"/>
              </a:rPr>
              <a:t>Downtime During Transition &amp; Training and Adaptation</a:t>
            </a:r>
            <a:r>
              <a:rPr lang="en-US" sz="1600">
                <a:latin typeface="Aptos"/>
                <a:ea typeface="Arial"/>
                <a:cs typeface="Arial"/>
              </a:rPr>
              <a:t>​</a:t>
            </a:r>
          </a:p>
          <a:p>
            <a:pPr marL="800100" lvl="1" indent="-342900">
              <a:buFont typeface="Arial,Sans-Serif"/>
              <a:buChar char="•"/>
            </a:pPr>
            <a:endParaRPr lang="en-US" sz="1600">
              <a:solidFill>
                <a:srgbClr val="000000"/>
              </a:solidFill>
              <a:latin typeface="Aptos"/>
              <a:ea typeface="Arial"/>
              <a:cs typeface="Arial"/>
            </a:endParaRPr>
          </a:p>
          <a:p>
            <a:pPr marL="342900" lvl="0" indent="-342900" rtl="0">
              <a:buFont typeface=""/>
              <a:buAutoNum type="arabicPeriod" startAt="3"/>
            </a:pPr>
            <a:r>
              <a:rPr lang="en-US" sz="1600" b="1" baseline="0">
                <a:solidFill>
                  <a:srgbClr val="0E101A"/>
                </a:solidFill>
                <a:latin typeface="Aptos"/>
                <a:ea typeface="Arial"/>
                <a:cs typeface="Arial"/>
              </a:rPr>
              <a:t>Integration and Interoperability Issues:</a:t>
            </a:r>
            <a:r>
              <a:rPr lang="en-US" sz="1600">
                <a:latin typeface="Aptos"/>
                <a:ea typeface="Arial"/>
                <a:cs typeface="Arial"/>
              </a:rPr>
              <a:t>​</a:t>
            </a:r>
          </a:p>
          <a:p>
            <a:pPr marL="800100" lvl="1" indent="-342900" rtl="0">
              <a:buFont typeface="Arial,Sans-Serif"/>
              <a:buChar char="•"/>
            </a:pPr>
            <a:r>
              <a:rPr lang="en-US" sz="1600" baseline="0">
                <a:solidFill>
                  <a:srgbClr val="0E101A"/>
                </a:solidFill>
                <a:latin typeface="Aptos"/>
                <a:ea typeface="Arial"/>
                <a:cs typeface="Arial"/>
              </a:rPr>
              <a:t>System Compatibility &amp; Middleware Layer Complexity</a:t>
            </a:r>
            <a:endParaRPr lang="en-US"/>
          </a:p>
        </p:txBody>
      </p:sp>
      <p:grpSp>
        <p:nvGrpSpPr>
          <p:cNvPr id="15" name="Group 14">
            <a:extLst>
              <a:ext uri="{FF2B5EF4-FFF2-40B4-BE49-F238E27FC236}">
                <a16:creationId xmlns:a16="http://schemas.microsoft.com/office/drawing/2014/main" id="{33038DF5-9646-2611-4D2D-23AC79981BCA}"/>
              </a:ext>
            </a:extLst>
          </p:cNvPr>
          <p:cNvGrpSpPr/>
          <p:nvPr/>
        </p:nvGrpSpPr>
        <p:grpSpPr>
          <a:xfrm>
            <a:off x="10722114" y="5664506"/>
            <a:ext cx="1469886" cy="1196577"/>
            <a:chOff x="6416442" y="5661423"/>
            <a:chExt cx="1469886" cy="1196577"/>
          </a:xfrm>
        </p:grpSpPr>
        <p:sp>
          <p:nvSpPr>
            <p:cNvPr id="11" name="AutoShape 8">
              <a:extLst>
                <a:ext uri="{FF2B5EF4-FFF2-40B4-BE49-F238E27FC236}">
                  <a16:creationId xmlns:a16="http://schemas.microsoft.com/office/drawing/2014/main" id="{DAE28C22-D4E2-A873-106F-CCEBB6BEC8C5}"/>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13" name="Group 9">
              <a:extLst>
                <a:ext uri="{FF2B5EF4-FFF2-40B4-BE49-F238E27FC236}">
                  <a16:creationId xmlns:a16="http://schemas.microsoft.com/office/drawing/2014/main" id="{F6AEE51D-A245-7084-8A98-24844DB9A5D7}"/>
                </a:ext>
              </a:extLst>
            </p:cNvPr>
            <p:cNvGrpSpPr/>
            <p:nvPr/>
          </p:nvGrpSpPr>
          <p:grpSpPr>
            <a:xfrm>
              <a:off x="6826475" y="6194767"/>
              <a:ext cx="649821" cy="128384"/>
              <a:chOff x="0" y="-5080"/>
              <a:chExt cx="2198440" cy="434340"/>
            </a:xfrm>
          </p:grpSpPr>
          <p:sp>
            <p:nvSpPr>
              <p:cNvPr id="14" name="Freeform 10">
                <a:extLst>
                  <a:ext uri="{FF2B5EF4-FFF2-40B4-BE49-F238E27FC236}">
                    <a16:creationId xmlns:a16="http://schemas.microsoft.com/office/drawing/2014/main" id="{40E9CA7D-24A1-7242-4EBE-5A012A85F56B}"/>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9" name="TextBox 5">
            <a:extLst>
              <a:ext uri="{FF2B5EF4-FFF2-40B4-BE49-F238E27FC236}">
                <a16:creationId xmlns:a16="http://schemas.microsoft.com/office/drawing/2014/main" id="{C8C698A8-68A2-7BE6-4339-9017097D493D}"/>
              </a:ext>
            </a:extLst>
          </p:cNvPr>
          <p:cNvSpPr txBox="1"/>
          <p:nvPr/>
        </p:nvSpPr>
        <p:spPr>
          <a:xfrm>
            <a:off x="685800" y="366430"/>
            <a:ext cx="10816453" cy="753178"/>
          </a:xfrm>
          <a:prstGeom prst="rect">
            <a:avLst/>
          </a:prstGeom>
        </p:spPr>
        <p:txBody>
          <a:bodyPr wrap="square" lIns="0" tIns="0" rIns="0" bIns="0" rtlCol="0" anchor="t">
            <a:spAutoFit/>
          </a:bodyPr>
          <a:lstStyle/>
          <a:p>
            <a:pPr algn="ctr"/>
            <a:r>
              <a:rPr lang="en-US" sz="4800">
                <a:solidFill>
                  <a:srgbClr val="000000"/>
                </a:solidFill>
                <a:ea typeface="+mn-lt"/>
                <a:cs typeface="+mn-lt"/>
              </a:rPr>
              <a:t>The Impact and Side-Effects</a:t>
            </a:r>
            <a:endParaRPr lang="en-US" sz="4800"/>
          </a:p>
        </p:txBody>
      </p:sp>
    </p:spTree>
    <p:extLst>
      <p:ext uri="{BB962C8B-B14F-4D97-AF65-F5344CB8AC3E}">
        <p14:creationId xmlns:p14="http://schemas.microsoft.com/office/powerpoint/2010/main" val="529433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C583597-D574-0776-A68F-A841DD571817}"/>
              </a:ext>
            </a:extLst>
          </p:cNvPr>
          <p:cNvGrpSpPr/>
          <p:nvPr/>
        </p:nvGrpSpPr>
        <p:grpSpPr>
          <a:xfrm>
            <a:off x="10717731" y="5661422"/>
            <a:ext cx="1469886" cy="1196577"/>
            <a:chOff x="6416442" y="5661423"/>
            <a:chExt cx="1469886" cy="1196577"/>
          </a:xfrm>
        </p:grpSpPr>
        <p:sp>
          <p:nvSpPr>
            <p:cNvPr id="8" name="AutoShape 8"/>
            <p:cNvSpPr/>
            <p:nvPr/>
          </p:nvSpPr>
          <p:spPr>
            <a:xfrm>
              <a:off x="6416442" y="5661423"/>
              <a:ext cx="1469886" cy="1196577"/>
            </a:xfrm>
            <a:prstGeom prst="rect">
              <a:avLst/>
            </a:prstGeom>
            <a:solidFill>
              <a:srgbClr val="063B39"/>
            </a:solidFill>
          </p:spPr>
          <p:txBody>
            <a:bodyPr/>
            <a:lstStyle/>
            <a:p>
              <a:endParaRPr lang="en-US" sz="1200"/>
            </a:p>
          </p:txBody>
        </p:sp>
        <p:grpSp>
          <p:nvGrpSpPr>
            <p:cNvPr id="9" name="Group 9"/>
            <p:cNvGrpSpPr/>
            <p:nvPr/>
          </p:nvGrpSpPr>
          <p:grpSpPr>
            <a:xfrm>
              <a:off x="6826475" y="6196269"/>
              <a:ext cx="649821" cy="126882"/>
              <a:chOff x="0" y="0"/>
              <a:chExt cx="2198440" cy="429260"/>
            </a:xfrm>
          </p:grpSpPr>
          <p:sp>
            <p:nvSpPr>
              <p:cNvPr id="10" name="Freeform 10"/>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pic>
        <p:nvPicPr>
          <p:cNvPr id="2" name="Picture 1" descr="A green truck with leaves&#10;&#10;Description automatically generated">
            <a:extLst>
              <a:ext uri="{FF2B5EF4-FFF2-40B4-BE49-F238E27FC236}">
                <a16:creationId xmlns:a16="http://schemas.microsoft.com/office/drawing/2014/main" id="{2B14C493-7F33-4C72-1ABC-5C2A3006130E}"/>
              </a:ext>
            </a:extLst>
          </p:cNvPr>
          <p:cNvPicPr>
            <a:picLocks noChangeAspect="1"/>
          </p:cNvPicPr>
          <p:nvPr/>
        </p:nvPicPr>
        <p:blipFill>
          <a:blip r:embed="rId3"/>
          <a:stretch>
            <a:fillRect/>
          </a:stretch>
        </p:blipFill>
        <p:spPr>
          <a:xfrm>
            <a:off x="5011152" y="2787811"/>
            <a:ext cx="2169695" cy="2159669"/>
          </a:xfrm>
          <a:prstGeom prst="rect">
            <a:avLst/>
          </a:prstGeom>
        </p:spPr>
      </p:pic>
      <p:sp>
        <p:nvSpPr>
          <p:cNvPr id="11" name="TextBox 10">
            <a:extLst>
              <a:ext uri="{FF2B5EF4-FFF2-40B4-BE49-F238E27FC236}">
                <a16:creationId xmlns:a16="http://schemas.microsoft.com/office/drawing/2014/main" id="{5191045C-78F7-0E54-8B13-251FEA7D5EA9}"/>
              </a:ext>
            </a:extLst>
          </p:cNvPr>
          <p:cNvSpPr txBox="1"/>
          <p:nvPr/>
        </p:nvSpPr>
        <p:spPr>
          <a:xfrm>
            <a:off x="4742758" y="1702795"/>
            <a:ext cx="2702472" cy="675313"/>
          </a:xfrm>
          <a:prstGeom prst="rect">
            <a:avLst/>
          </a:prstGeom>
          <a:solidFill>
            <a:srgbClr val="DCF8B6"/>
          </a:soli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Bef>
                <a:spcPts val="1000"/>
              </a:spcBef>
            </a:pPr>
            <a:r>
              <a:rPr lang="de-DE" sz="1400" err="1">
                <a:latin typeface="Aptos"/>
                <a:cs typeface="Arial"/>
              </a:rPr>
              <a:t>Fictional</a:t>
            </a:r>
            <a:r>
              <a:rPr lang="de-DE" sz="1400">
                <a:latin typeface="Aptos"/>
                <a:cs typeface="Arial"/>
              </a:rPr>
              <a:t> </a:t>
            </a:r>
            <a:r>
              <a:rPr lang="de-DE" sz="1400" err="1">
                <a:latin typeface="Aptos"/>
                <a:cs typeface="Arial"/>
              </a:rPr>
              <a:t>logistic</a:t>
            </a:r>
            <a:r>
              <a:rPr lang="de-DE" sz="1400">
                <a:latin typeface="Aptos"/>
                <a:cs typeface="Arial"/>
              </a:rPr>
              <a:t> </a:t>
            </a:r>
            <a:r>
              <a:rPr lang="de-DE" sz="1400" err="1">
                <a:latin typeface="Aptos"/>
                <a:cs typeface="Arial"/>
              </a:rPr>
              <a:t>service</a:t>
            </a:r>
            <a:r>
              <a:rPr lang="de-DE" sz="1400">
                <a:latin typeface="Aptos"/>
                <a:cs typeface="Arial"/>
              </a:rPr>
              <a:t> </a:t>
            </a:r>
            <a:r>
              <a:rPr lang="de-DE" sz="1400" err="1">
                <a:latin typeface="Aptos"/>
                <a:cs typeface="Arial"/>
              </a:rPr>
              <a:t>provider</a:t>
            </a:r>
            <a:r>
              <a:rPr lang="de-DE" sz="1400">
                <a:latin typeface="Aptos"/>
                <a:cs typeface="Arial"/>
              </a:rPr>
              <a:t> </a:t>
            </a:r>
            <a:r>
              <a:rPr lang="de-DE" sz="1400" err="1">
                <a:latin typeface="Aptos"/>
                <a:cs typeface="Arial"/>
              </a:rPr>
              <a:t>based</a:t>
            </a:r>
            <a:r>
              <a:rPr lang="de-DE" sz="1400">
                <a:latin typeface="Aptos"/>
                <a:cs typeface="Arial"/>
              </a:rPr>
              <a:t> in Rotterdam </a:t>
            </a:r>
            <a:r>
              <a:rPr lang="de-DE" sz="1400" err="1">
                <a:latin typeface="Aptos"/>
                <a:cs typeface="Arial"/>
              </a:rPr>
              <a:t>with</a:t>
            </a:r>
            <a:r>
              <a:rPr lang="de-DE" sz="1400">
                <a:latin typeface="Aptos"/>
                <a:cs typeface="Arial"/>
              </a:rPr>
              <a:t> </a:t>
            </a:r>
            <a:r>
              <a:rPr lang="de-DE" sz="1400" err="1">
                <a:latin typeface="Aptos"/>
                <a:cs typeface="Arial"/>
              </a:rPr>
              <a:t>more</a:t>
            </a:r>
            <a:r>
              <a:rPr lang="de-DE" sz="1400">
                <a:latin typeface="Aptos"/>
                <a:cs typeface="Arial"/>
              </a:rPr>
              <a:t> </a:t>
            </a:r>
            <a:r>
              <a:rPr lang="de-DE" sz="1400" err="1">
                <a:latin typeface="Aptos"/>
                <a:cs typeface="Arial"/>
              </a:rPr>
              <a:t>than</a:t>
            </a:r>
            <a:r>
              <a:rPr lang="de-DE" sz="1400">
                <a:latin typeface="Aptos"/>
                <a:cs typeface="Arial"/>
              </a:rPr>
              <a:t> 20 </a:t>
            </a:r>
            <a:r>
              <a:rPr lang="de-DE" sz="1400" err="1">
                <a:latin typeface="Aptos"/>
                <a:cs typeface="Arial"/>
              </a:rPr>
              <a:t>years</a:t>
            </a:r>
            <a:r>
              <a:rPr lang="de-DE" sz="1400">
                <a:latin typeface="Aptos"/>
                <a:cs typeface="Arial"/>
              </a:rPr>
              <a:t> </a:t>
            </a:r>
            <a:r>
              <a:rPr lang="de-DE" sz="1400" err="1">
                <a:latin typeface="Aptos"/>
                <a:cs typeface="Arial"/>
              </a:rPr>
              <a:t>of</a:t>
            </a:r>
            <a:r>
              <a:rPr lang="de-DE" sz="1400">
                <a:latin typeface="Aptos"/>
                <a:cs typeface="Arial"/>
              </a:rPr>
              <a:t> </a:t>
            </a:r>
            <a:r>
              <a:rPr lang="de-DE" sz="1400" err="1">
                <a:latin typeface="Aptos"/>
                <a:cs typeface="Arial"/>
              </a:rPr>
              <a:t>experience</a:t>
            </a:r>
            <a:endParaRPr lang="de-DE" sz="1400">
              <a:latin typeface="Aptos"/>
              <a:cs typeface="Arial"/>
            </a:endParaRPr>
          </a:p>
        </p:txBody>
      </p:sp>
      <p:sp>
        <p:nvSpPr>
          <p:cNvPr id="15" name="TextBox 14">
            <a:extLst>
              <a:ext uri="{FF2B5EF4-FFF2-40B4-BE49-F238E27FC236}">
                <a16:creationId xmlns:a16="http://schemas.microsoft.com/office/drawing/2014/main" id="{96AF66B3-F778-D4EF-881E-00EBFD0F7DC7}"/>
              </a:ext>
            </a:extLst>
          </p:cNvPr>
          <p:cNvSpPr txBox="1"/>
          <p:nvPr/>
        </p:nvSpPr>
        <p:spPr>
          <a:xfrm>
            <a:off x="4657028" y="5313162"/>
            <a:ext cx="2873932" cy="738664"/>
          </a:xfrm>
          <a:prstGeom prst="rect">
            <a:avLst/>
          </a:prstGeom>
          <a:solidFill>
            <a:srgbClr val="DCF8B6"/>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1400" err="1">
                <a:ea typeface="+mn-lt"/>
                <a:cs typeface="+mn-lt"/>
              </a:rPr>
              <a:t>Provides</a:t>
            </a:r>
            <a:r>
              <a:rPr lang="de-DE" sz="1400">
                <a:ea typeface="+mn-lt"/>
                <a:cs typeface="+mn-lt"/>
              </a:rPr>
              <a:t> </a:t>
            </a:r>
            <a:r>
              <a:rPr lang="de-DE" sz="1400" err="1">
                <a:ea typeface="+mn-lt"/>
                <a:cs typeface="+mn-lt"/>
              </a:rPr>
              <a:t>road</a:t>
            </a:r>
            <a:r>
              <a:rPr lang="de-DE" sz="1400">
                <a:ea typeface="+mn-lt"/>
                <a:cs typeface="+mn-lt"/>
              </a:rPr>
              <a:t>, </a:t>
            </a:r>
            <a:r>
              <a:rPr lang="de-DE" sz="1400" err="1">
                <a:ea typeface="+mn-lt"/>
                <a:cs typeface="+mn-lt"/>
              </a:rPr>
              <a:t>rail</a:t>
            </a:r>
            <a:r>
              <a:rPr lang="de-DE" sz="1400">
                <a:ea typeface="+mn-lt"/>
                <a:cs typeface="+mn-lt"/>
              </a:rPr>
              <a:t> and </a:t>
            </a:r>
            <a:r>
              <a:rPr lang="de-DE" sz="1400" err="1">
                <a:ea typeface="+mn-lt"/>
                <a:cs typeface="+mn-lt"/>
              </a:rPr>
              <a:t>waterway</a:t>
            </a:r>
            <a:endParaRPr lang="de-DE" sz="1400">
              <a:ea typeface="+mn-lt"/>
              <a:cs typeface="+mn-lt"/>
            </a:endParaRPr>
          </a:p>
          <a:p>
            <a:pPr algn="ctr"/>
            <a:r>
              <a:rPr lang="de-DE" sz="1400" err="1">
                <a:ea typeface="+mn-lt"/>
                <a:cs typeface="+mn-lt"/>
              </a:rPr>
              <a:t>transport</a:t>
            </a:r>
            <a:r>
              <a:rPr lang="de-DE" sz="1400">
                <a:ea typeface="+mn-lt"/>
                <a:cs typeface="+mn-lt"/>
              </a:rPr>
              <a:t> in </a:t>
            </a:r>
            <a:r>
              <a:rPr lang="de-DE" sz="1400" err="1">
                <a:ea typeface="+mn-lt"/>
                <a:cs typeface="+mn-lt"/>
              </a:rPr>
              <a:t>the</a:t>
            </a:r>
            <a:r>
              <a:rPr lang="de-DE" sz="1400">
                <a:ea typeface="+mn-lt"/>
                <a:cs typeface="+mn-lt"/>
              </a:rPr>
              <a:t> </a:t>
            </a:r>
            <a:r>
              <a:rPr lang="de-DE" sz="1400" err="1">
                <a:ea typeface="+mn-lt"/>
                <a:cs typeface="+mn-lt"/>
              </a:rPr>
              <a:t>Netherlands</a:t>
            </a:r>
            <a:r>
              <a:rPr lang="de-DE" sz="1400">
                <a:ea typeface="+mn-lt"/>
                <a:cs typeface="+mn-lt"/>
              </a:rPr>
              <a:t>,</a:t>
            </a:r>
          </a:p>
          <a:p>
            <a:pPr algn="ctr"/>
            <a:r>
              <a:rPr lang="de-DE" sz="1400">
                <a:ea typeface="+mn-lt"/>
                <a:cs typeface="+mn-lt"/>
              </a:rPr>
              <a:t>Germany, </a:t>
            </a:r>
            <a:r>
              <a:rPr lang="de-DE" sz="1400" err="1">
                <a:ea typeface="+mn-lt"/>
                <a:cs typeface="+mn-lt"/>
              </a:rPr>
              <a:t>Italy</a:t>
            </a:r>
            <a:r>
              <a:rPr lang="de-DE" sz="1400">
                <a:ea typeface="+mn-lt"/>
                <a:cs typeface="+mn-lt"/>
              </a:rPr>
              <a:t>, Austria, and </a:t>
            </a:r>
            <a:r>
              <a:rPr lang="de-DE" sz="1400" err="1">
                <a:ea typeface="+mn-lt"/>
                <a:cs typeface="+mn-lt"/>
              </a:rPr>
              <a:t>Poland</a:t>
            </a:r>
            <a:endParaRPr lang="de-DE" sz="1400">
              <a:ea typeface="+mn-lt"/>
              <a:cs typeface="+mn-lt"/>
            </a:endParaRPr>
          </a:p>
        </p:txBody>
      </p:sp>
      <p:sp>
        <p:nvSpPr>
          <p:cNvPr id="16" name="TextBox 15">
            <a:extLst>
              <a:ext uri="{FF2B5EF4-FFF2-40B4-BE49-F238E27FC236}">
                <a16:creationId xmlns:a16="http://schemas.microsoft.com/office/drawing/2014/main" id="{93E040C1-5EC5-EFFF-8CFA-1B90EF4A3698}"/>
              </a:ext>
            </a:extLst>
          </p:cNvPr>
          <p:cNvSpPr txBox="1"/>
          <p:nvPr/>
        </p:nvSpPr>
        <p:spPr>
          <a:xfrm>
            <a:off x="1850083" y="4574498"/>
            <a:ext cx="2171700" cy="738664"/>
          </a:xfrm>
          <a:prstGeom prst="rect">
            <a:avLst/>
          </a:prstGeom>
          <a:solidFill>
            <a:srgbClr val="04A264"/>
          </a:soli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1400">
                <a:ea typeface="+mn-lt"/>
                <a:cs typeface="+mn-lt"/>
              </a:rPr>
              <a:t>Struggles </a:t>
            </a:r>
            <a:r>
              <a:rPr lang="de-DE" sz="1400" err="1">
                <a:ea typeface="+mn-lt"/>
                <a:cs typeface="+mn-lt"/>
              </a:rPr>
              <a:t>with</a:t>
            </a:r>
            <a:r>
              <a:rPr lang="de-DE" sz="1400">
                <a:ea typeface="+mn-lt"/>
                <a:cs typeface="+mn-lt"/>
              </a:rPr>
              <a:t> </a:t>
            </a:r>
            <a:r>
              <a:rPr lang="de-DE" sz="1400" err="1">
                <a:ea typeface="+mn-lt"/>
                <a:cs typeface="+mn-lt"/>
              </a:rPr>
              <a:t>stagnant</a:t>
            </a:r>
            <a:r>
              <a:rPr lang="de-DE" sz="1400">
                <a:ea typeface="+mn-lt"/>
                <a:cs typeface="+mn-lt"/>
              </a:rPr>
              <a:t> </a:t>
            </a:r>
            <a:r>
              <a:rPr lang="de-DE" sz="1400" err="1">
                <a:ea typeface="+mn-lt"/>
                <a:cs typeface="+mn-lt"/>
              </a:rPr>
              <a:t>profits</a:t>
            </a:r>
            <a:r>
              <a:rPr lang="de-DE" sz="1400">
                <a:ea typeface="+mn-lt"/>
                <a:cs typeface="+mn-lt"/>
              </a:rPr>
              <a:t> and </a:t>
            </a:r>
            <a:r>
              <a:rPr lang="de-DE" sz="1400" err="1">
                <a:ea typeface="+mn-lt"/>
                <a:cs typeface="+mn-lt"/>
              </a:rPr>
              <a:t>no</a:t>
            </a:r>
            <a:r>
              <a:rPr lang="de-DE" sz="1400">
                <a:ea typeface="+mn-lt"/>
                <a:cs typeface="+mn-lt"/>
              </a:rPr>
              <a:t> </a:t>
            </a:r>
            <a:r>
              <a:rPr lang="de-DE" sz="1400" err="1">
                <a:ea typeface="+mn-lt"/>
                <a:cs typeface="+mn-lt"/>
              </a:rPr>
              <a:t>market</a:t>
            </a:r>
            <a:r>
              <a:rPr lang="de-DE" sz="1400">
                <a:ea typeface="+mn-lt"/>
                <a:cs typeface="+mn-lt"/>
              </a:rPr>
              <a:t> </a:t>
            </a:r>
            <a:r>
              <a:rPr lang="de-DE" sz="1400" err="1">
                <a:ea typeface="+mn-lt"/>
                <a:cs typeface="+mn-lt"/>
              </a:rPr>
              <a:t>share</a:t>
            </a:r>
            <a:r>
              <a:rPr lang="de-DE" sz="1400">
                <a:ea typeface="+mn-lt"/>
                <a:cs typeface="+mn-lt"/>
              </a:rPr>
              <a:t> </a:t>
            </a:r>
            <a:r>
              <a:rPr lang="de-DE" sz="1400" err="1">
                <a:ea typeface="+mn-lt"/>
                <a:cs typeface="+mn-lt"/>
              </a:rPr>
              <a:t>increase</a:t>
            </a:r>
            <a:endParaRPr lang="en-US" sz="1400"/>
          </a:p>
        </p:txBody>
      </p:sp>
      <p:sp>
        <p:nvSpPr>
          <p:cNvPr id="17" name="TextBox 16">
            <a:extLst>
              <a:ext uri="{FF2B5EF4-FFF2-40B4-BE49-F238E27FC236}">
                <a16:creationId xmlns:a16="http://schemas.microsoft.com/office/drawing/2014/main" id="{13F7B0BD-7376-854C-97C2-CEB12435B860}"/>
              </a:ext>
            </a:extLst>
          </p:cNvPr>
          <p:cNvSpPr txBox="1"/>
          <p:nvPr/>
        </p:nvSpPr>
        <p:spPr>
          <a:xfrm>
            <a:off x="8071182" y="2378108"/>
            <a:ext cx="1991226" cy="523220"/>
          </a:xfrm>
          <a:prstGeom prst="rect">
            <a:avLst/>
          </a:prstGeom>
          <a:solidFill>
            <a:srgbClr val="04A264"/>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1400">
                <a:ea typeface="+mn-lt"/>
                <a:cs typeface="+mn-lt"/>
              </a:rPr>
              <a:t>The </a:t>
            </a:r>
            <a:r>
              <a:rPr lang="de-DE" sz="1400" err="1">
                <a:ea typeface="+mn-lt"/>
                <a:cs typeface="+mn-lt"/>
              </a:rPr>
              <a:t>new</a:t>
            </a:r>
            <a:r>
              <a:rPr lang="de-DE" sz="1400">
                <a:ea typeface="+mn-lt"/>
                <a:cs typeface="+mn-lt"/>
              </a:rPr>
              <a:t> CEO </a:t>
            </a:r>
            <a:r>
              <a:rPr lang="de-DE" sz="1400" err="1">
                <a:ea typeface="+mn-lt"/>
                <a:cs typeface="+mn-lt"/>
              </a:rPr>
              <a:t>wants</a:t>
            </a:r>
            <a:r>
              <a:rPr lang="de-DE" sz="1400">
                <a:ea typeface="+mn-lt"/>
                <a:cs typeface="+mn-lt"/>
              </a:rPr>
              <a:t> D8L </a:t>
            </a:r>
            <a:r>
              <a:rPr lang="de-DE" sz="1400" err="1">
                <a:ea typeface="+mn-lt"/>
                <a:cs typeface="+mn-lt"/>
              </a:rPr>
              <a:t>to</a:t>
            </a:r>
            <a:r>
              <a:rPr lang="de-DE" sz="1400">
                <a:ea typeface="+mn-lt"/>
                <a:cs typeface="+mn-lt"/>
              </a:rPr>
              <a:t> </a:t>
            </a:r>
            <a:r>
              <a:rPr lang="de-DE" sz="1400" err="1">
                <a:ea typeface="+mn-lt"/>
                <a:cs typeface="+mn-lt"/>
              </a:rPr>
              <a:t>become</a:t>
            </a:r>
            <a:r>
              <a:rPr lang="de-DE" sz="1400">
                <a:ea typeface="+mn-lt"/>
                <a:cs typeface="+mn-lt"/>
              </a:rPr>
              <a:t> a 4PL</a:t>
            </a:r>
            <a:endParaRPr lang="de-DE" sz="1400"/>
          </a:p>
        </p:txBody>
      </p:sp>
      <p:sp>
        <p:nvSpPr>
          <p:cNvPr id="18" name="TextBox 17">
            <a:extLst>
              <a:ext uri="{FF2B5EF4-FFF2-40B4-BE49-F238E27FC236}">
                <a16:creationId xmlns:a16="http://schemas.microsoft.com/office/drawing/2014/main" id="{B12356C6-BF31-9F92-8ED9-335CD38839F0}"/>
              </a:ext>
            </a:extLst>
          </p:cNvPr>
          <p:cNvSpPr txBox="1"/>
          <p:nvPr/>
        </p:nvSpPr>
        <p:spPr>
          <a:xfrm>
            <a:off x="8009037" y="4574498"/>
            <a:ext cx="2642936" cy="738664"/>
          </a:xfrm>
          <a:prstGeom prst="rect">
            <a:avLst/>
          </a:prstGeom>
          <a:solidFill>
            <a:srgbClr val="04A264"/>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1400">
                <a:ea typeface="+mn-lt"/>
                <a:cs typeface="+mn-lt"/>
              </a:rPr>
              <a:t>87% </a:t>
            </a:r>
            <a:r>
              <a:rPr lang="de-DE" sz="1400" err="1">
                <a:ea typeface="+mn-lt"/>
                <a:cs typeface="+mn-lt"/>
              </a:rPr>
              <a:t>of</a:t>
            </a:r>
            <a:r>
              <a:rPr lang="de-DE" sz="1400">
                <a:ea typeface="+mn-lt"/>
                <a:cs typeface="+mn-lt"/>
              </a:rPr>
              <a:t> </a:t>
            </a:r>
            <a:r>
              <a:rPr lang="de-DE" sz="1400" err="1">
                <a:ea typeface="+mn-lt"/>
                <a:cs typeface="+mn-lt"/>
              </a:rPr>
              <a:t>contracts</a:t>
            </a:r>
            <a:r>
              <a:rPr lang="de-DE" sz="1400">
                <a:ea typeface="+mn-lt"/>
                <a:cs typeface="+mn-lt"/>
              </a:rPr>
              <a:t> </a:t>
            </a:r>
            <a:r>
              <a:rPr lang="de-DE" sz="1400" err="1">
                <a:ea typeface="+mn-lt"/>
                <a:cs typeface="+mn-lt"/>
              </a:rPr>
              <a:t>are</a:t>
            </a:r>
            <a:r>
              <a:rPr lang="de-DE" sz="1400">
                <a:ea typeface="+mn-lt"/>
                <a:cs typeface="+mn-lt"/>
              </a:rPr>
              <a:t> </a:t>
            </a:r>
            <a:r>
              <a:rPr lang="de-DE" sz="1400" err="1">
                <a:ea typeface="+mn-lt"/>
                <a:cs typeface="+mn-lt"/>
              </a:rPr>
              <a:t>fixed</a:t>
            </a:r>
            <a:r>
              <a:rPr lang="de-DE" sz="1400">
                <a:ea typeface="+mn-lt"/>
                <a:cs typeface="+mn-lt"/>
              </a:rPr>
              <a:t> and </a:t>
            </a:r>
            <a:r>
              <a:rPr lang="de-DE" sz="1400" err="1">
                <a:ea typeface="+mn-lt"/>
                <a:cs typeface="+mn-lt"/>
              </a:rPr>
              <a:t>long</a:t>
            </a:r>
            <a:r>
              <a:rPr lang="de-DE" sz="1400">
                <a:ea typeface="+mn-lt"/>
                <a:cs typeface="+mn-lt"/>
              </a:rPr>
              <a:t>-term, </a:t>
            </a:r>
            <a:r>
              <a:rPr lang="de-DE" sz="1400" err="1">
                <a:ea typeface="+mn-lt"/>
                <a:cs typeface="+mn-lt"/>
              </a:rPr>
              <a:t>while</a:t>
            </a:r>
            <a:r>
              <a:rPr lang="de-DE" sz="1400">
                <a:ea typeface="+mn-lt"/>
                <a:cs typeface="+mn-lt"/>
              </a:rPr>
              <a:t> </a:t>
            </a:r>
            <a:r>
              <a:rPr lang="de-DE" sz="1400" err="1">
                <a:ea typeface="+mn-lt"/>
                <a:cs typeface="+mn-lt"/>
              </a:rPr>
              <a:t>the</a:t>
            </a:r>
            <a:r>
              <a:rPr lang="de-DE" sz="1400">
                <a:ea typeface="+mn-lt"/>
                <a:cs typeface="+mn-lt"/>
              </a:rPr>
              <a:t> </a:t>
            </a:r>
            <a:r>
              <a:rPr lang="de-DE" sz="1400" err="1">
                <a:ea typeface="+mn-lt"/>
                <a:cs typeface="+mn-lt"/>
              </a:rPr>
              <a:t>rest</a:t>
            </a:r>
            <a:r>
              <a:rPr lang="de-DE" sz="1400">
                <a:ea typeface="+mn-lt"/>
                <a:cs typeface="+mn-lt"/>
              </a:rPr>
              <a:t> </a:t>
            </a:r>
            <a:r>
              <a:rPr lang="de-DE" sz="1400" err="1">
                <a:ea typeface="+mn-lt"/>
                <a:cs typeface="+mn-lt"/>
              </a:rPr>
              <a:t>are</a:t>
            </a:r>
            <a:r>
              <a:rPr lang="de-DE" sz="1400">
                <a:ea typeface="+mn-lt"/>
                <a:cs typeface="+mn-lt"/>
              </a:rPr>
              <a:t> </a:t>
            </a:r>
            <a:r>
              <a:rPr lang="de-DE" sz="1400" err="1">
                <a:ea typeface="+mn-lt"/>
                <a:cs typeface="+mn-lt"/>
              </a:rPr>
              <a:t>short</a:t>
            </a:r>
            <a:r>
              <a:rPr lang="de-DE" sz="1400">
                <a:ea typeface="+mn-lt"/>
                <a:cs typeface="+mn-lt"/>
              </a:rPr>
              <a:t>-term </a:t>
            </a:r>
            <a:r>
              <a:rPr lang="de-DE" sz="1400" err="1">
                <a:ea typeface="+mn-lt"/>
                <a:cs typeface="+mn-lt"/>
              </a:rPr>
              <a:t>or</a:t>
            </a:r>
            <a:r>
              <a:rPr lang="de-DE" sz="1400">
                <a:ea typeface="+mn-lt"/>
                <a:cs typeface="+mn-lt"/>
              </a:rPr>
              <a:t> </a:t>
            </a:r>
            <a:r>
              <a:rPr lang="de-DE" sz="1400" err="1">
                <a:ea typeface="+mn-lt"/>
                <a:cs typeface="+mn-lt"/>
              </a:rPr>
              <a:t>one</a:t>
            </a:r>
            <a:r>
              <a:rPr lang="de-DE" sz="1400">
                <a:ea typeface="+mn-lt"/>
                <a:cs typeface="+mn-lt"/>
              </a:rPr>
              <a:t>-off </a:t>
            </a:r>
            <a:r>
              <a:rPr lang="de-DE" sz="1400" err="1">
                <a:ea typeface="+mn-lt"/>
                <a:cs typeface="+mn-lt"/>
              </a:rPr>
              <a:t>orders</a:t>
            </a:r>
            <a:endParaRPr lang="de-DE" sz="1400" err="1"/>
          </a:p>
        </p:txBody>
      </p:sp>
      <p:sp>
        <p:nvSpPr>
          <p:cNvPr id="7" name="TextBox 6">
            <a:extLst>
              <a:ext uri="{FF2B5EF4-FFF2-40B4-BE49-F238E27FC236}">
                <a16:creationId xmlns:a16="http://schemas.microsoft.com/office/drawing/2014/main" id="{36878A52-6965-7256-AD88-6895F8798C1F}"/>
              </a:ext>
            </a:extLst>
          </p:cNvPr>
          <p:cNvSpPr txBox="1"/>
          <p:nvPr/>
        </p:nvSpPr>
        <p:spPr>
          <a:xfrm>
            <a:off x="2125580" y="2378108"/>
            <a:ext cx="1991226" cy="523220"/>
          </a:xfrm>
          <a:prstGeom prst="rect">
            <a:avLst/>
          </a:prstGeom>
          <a:solidFill>
            <a:srgbClr val="04A264"/>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1400" err="1">
                <a:ea typeface="+mn-lt"/>
                <a:cs typeface="+mn-lt"/>
              </a:rPr>
              <a:t>Their</a:t>
            </a:r>
            <a:r>
              <a:rPr lang="de-DE" sz="1400">
                <a:ea typeface="+mn-lt"/>
                <a:cs typeface="+mn-lt"/>
              </a:rPr>
              <a:t> </a:t>
            </a:r>
            <a:r>
              <a:rPr lang="de-DE" sz="1400" err="1">
                <a:ea typeface="+mn-lt"/>
                <a:cs typeface="+mn-lt"/>
              </a:rPr>
              <a:t>processes</a:t>
            </a:r>
            <a:r>
              <a:rPr lang="de-DE" sz="1400">
                <a:ea typeface="+mn-lt"/>
                <a:cs typeface="+mn-lt"/>
              </a:rPr>
              <a:t> </a:t>
            </a:r>
            <a:r>
              <a:rPr lang="de-DE" sz="1400" err="1">
                <a:ea typeface="+mn-lt"/>
                <a:cs typeface="+mn-lt"/>
              </a:rPr>
              <a:t>are</a:t>
            </a:r>
            <a:r>
              <a:rPr lang="de-DE" sz="1400">
                <a:ea typeface="+mn-lt"/>
                <a:cs typeface="+mn-lt"/>
              </a:rPr>
              <a:t> </a:t>
            </a:r>
          </a:p>
          <a:p>
            <a:pPr algn="ctr"/>
            <a:r>
              <a:rPr lang="de-DE" sz="1400">
                <a:ea typeface="+mn-lt"/>
                <a:cs typeface="+mn-lt"/>
              </a:rPr>
              <a:t>not </a:t>
            </a:r>
            <a:r>
              <a:rPr lang="de-DE" sz="1400" err="1">
                <a:ea typeface="+mn-lt"/>
                <a:cs typeface="+mn-lt"/>
              </a:rPr>
              <a:t>automated</a:t>
            </a:r>
            <a:endParaRPr lang="de-DE" sz="1400"/>
          </a:p>
        </p:txBody>
      </p:sp>
      <p:cxnSp>
        <p:nvCxnSpPr>
          <p:cNvPr id="13" name="Connector: Elbow 12">
            <a:extLst>
              <a:ext uri="{FF2B5EF4-FFF2-40B4-BE49-F238E27FC236}">
                <a16:creationId xmlns:a16="http://schemas.microsoft.com/office/drawing/2014/main" id="{1D7EB637-41B7-E006-42D2-602791DCF1F0}"/>
              </a:ext>
            </a:extLst>
          </p:cNvPr>
          <p:cNvCxnSpPr>
            <a:cxnSpLocks/>
            <a:stCxn id="2" idx="1"/>
            <a:endCxn id="7" idx="2"/>
          </p:cNvCxnSpPr>
          <p:nvPr/>
        </p:nvCxnSpPr>
        <p:spPr>
          <a:xfrm rot="10800000">
            <a:off x="3121194" y="2901328"/>
            <a:ext cx="1889959" cy="966318"/>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Connector: Elbow 19">
            <a:extLst>
              <a:ext uri="{FF2B5EF4-FFF2-40B4-BE49-F238E27FC236}">
                <a16:creationId xmlns:a16="http://schemas.microsoft.com/office/drawing/2014/main" id="{4DBDA46F-3950-A7C3-9A1B-334F83936577}"/>
              </a:ext>
            </a:extLst>
          </p:cNvPr>
          <p:cNvCxnSpPr>
            <a:cxnSpLocks/>
            <a:stCxn id="2" idx="1"/>
            <a:endCxn id="16" idx="0"/>
          </p:cNvCxnSpPr>
          <p:nvPr/>
        </p:nvCxnSpPr>
        <p:spPr>
          <a:xfrm rot="10800000" flipV="1">
            <a:off x="2935934" y="3867646"/>
            <a:ext cx="2075219" cy="706852"/>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Connector: Elbow 22">
            <a:extLst>
              <a:ext uri="{FF2B5EF4-FFF2-40B4-BE49-F238E27FC236}">
                <a16:creationId xmlns:a16="http://schemas.microsoft.com/office/drawing/2014/main" id="{227EF792-45BA-A05F-82B7-7DCEEE156C94}"/>
              </a:ext>
            </a:extLst>
          </p:cNvPr>
          <p:cNvCxnSpPr>
            <a:cxnSpLocks/>
            <a:stCxn id="2" idx="3"/>
            <a:endCxn id="17" idx="2"/>
          </p:cNvCxnSpPr>
          <p:nvPr/>
        </p:nvCxnSpPr>
        <p:spPr>
          <a:xfrm flipV="1">
            <a:off x="7180847" y="2901328"/>
            <a:ext cx="1885948" cy="966318"/>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Connector: Elbow 25">
            <a:extLst>
              <a:ext uri="{FF2B5EF4-FFF2-40B4-BE49-F238E27FC236}">
                <a16:creationId xmlns:a16="http://schemas.microsoft.com/office/drawing/2014/main" id="{C5C5A8D1-C7F8-17D6-ACFB-BC4FFFD40730}"/>
              </a:ext>
            </a:extLst>
          </p:cNvPr>
          <p:cNvCxnSpPr>
            <a:cxnSpLocks/>
            <a:stCxn id="2" idx="3"/>
            <a:endCxn id="18" idx="0"/>
          </p:cNvCxnSpPr>
          <p:nvPr/>
        </p:nvCxnSpPr>
        <p:spPr>
          <a:xfrm>
            <a:off x="7180847" y="3867646"/>
            <a:ext cx="2149658" cy="706852"/>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3804034C-F739-941E-7F3E-60EDFBAEE1D7}"/>
              </a:ext>
            </a:extLst>
          </p:cNvPr>
          <p:cNvCxnSpPr>
            <a:cxnSpLocks/>
            <a:endCxn id="2" idx="0"/>
          </p:cNvCxnSpPr>
          <p:nvPr/>
        </p:nvCxnSpPr>
        <p:spPr>
          <a:xfrm>
            <a:off x="6093994" y="2378108"/>
            <a:ext cx="2006" cy="40970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1B577126-73BC-EBE7-5DA0-78CB0A6B8705}"/>
              </a:ext>
            </a:extLst>
          </p:cNvPr>
          <p:cNvCxnSpPr>
            <a:cxnSpLocks/>
            <a:stCxn id="2" idx="2"/>
            <a:endCxn id="15" idx="0"/>
          </p:cNvCxnSpPr>
          <p:nvPr/>
        </p:nvCxnSpPr>
        <p:spPr>
          <a:xfrm flipH="1">
            <a:off x="6093994" y="4947480"/>
            <a:ext cx="2006" cy="365682"/>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42" name="TextBox 5">
            <a:extLst>
              <a:ext uri="{FF2B5EF4-FFF2-40B4-BE49-F238E27FC236}">
                <a16:creationId xmlns:a16="http://schemas.microsoft.com/office/drawing/2014/main" id="{64EB9220-DBAD-9850-272A-3881D6B33ECD}"/>
              </a:ext>
            </a:extLst>
          </p:cNvPr>
          <p:cNvSpPr txBox="1"/>
          <p:nvPr/>
        </p:nvSpPr>
        <p:spPr>
          <a:xfrm>
            <a:off x="685800" y="652463"/>
            <a:ext cx="5869801" cy="738664"/>
          </a:xfrm>
          <a:prstGeom prst="rect">
            <a:avLst/>
          </a:prstGeom>
        </p:spPr>
        <p:txBody>
          <a:bodyPr lIns="0" tIns="0" rIns="0" bIns="0" rtlCol="0" anchor="t">
            <a:spAutoFit/>
          </a:bodyPr>
          <a:lstStyle/>
          <a:p>
            <a:r>
              <a:rPr lang="ro-RO" sz="4800">
                <a:solidFill>
                  <a:srgbClr val="000000"/>
                </a:solidFill>
                <a:latin typeface="+mj-lt"/>
              </a:rPr>
              <a:t>Company Introduction</a:t>
            </a:r>
            <a:endParaRPr lang="en-US" sz="4800">
              <a:solidFill>
                <a:srgbClr val="000000"/>
              </a:solidFill>
              <a:latin typeface="+mj-lt"/>
            </a:endParaRPr>
          </a:p>
        </p:txBody>
      </p:sp>
      <p:sp>
        <p:nvSpPr>
          <p:cNvPr id="43" name="TextBox 6">
            <a:extLst>
              <a:ext uri="{FF2B5EF4-FFF2-40B4-BE49-F238E27FC236}">
                <a16:creationId xmlns:a16="http://schemas.microsoft.com/office/drawing/2014/main" id="{A749AC65-756F-6E44-2642-2DDBD6189B08}"/>
              </a:ext>
            </a:extLst>
          </p:cNvPr>
          <p:cNvSpPr txBox="1"/>
          <p:nvPr/>
        </p:nvSpPr>
        <p:spPr>
          <a:xfrm>
            <a:off x="685799" y="1381681"/>
            <a:ext cx="5869801" cy="321114"/>
          </a:xfrm>
          <a:prstGeom prst="rect">
            <a:avLst/>
          </a:prstGeom>
        </p:spPr>
        <p:txBody>
          <a:bodyPr lIns="0" tIns="0" rIns="0" bIns="0" rtlCol="0" anchor="t">
            <a:spAutoFit/>
          </a:bodyPr>
          <a:lstStyle/>
          <a:p>
            <a:pPr>
              <a:lnSpc>
                <a:spcPts val="2600"/>
              </a:lnSpc>
            </a:pPr>
            <a:r>
              <a:rPr lang="ro-RO" sz="2000">
                <a:solidFill>
                  <a:srgbClr val="A8A8A8"/>
                </a:solidFill>
                <a:latin typeface="+mj-lt"/>
              </a:rPr>
              <a:t>D8L</a:t>
            </a:r>
            <a:endParaRPr lang="en-US" sz="1999">
              <a:solidFill>
                <a:srgbClr val="A8A8A8"/>
              </a:solidFill>
              <a:latin typeface="+mj-lt"/>
            </a:endParaRPr>
          </a:p>
        </p:txBody>
      </p:sp>
    </p:spTree>
    <p:extLst>
      <p:ext uri="{BB962C8B-B14F-4D97-AF65-F5344CB8AC3E}">
        <p14:creationId xmlns:p14="http://schemas.microsoft.com/office/powerpoint/2010/main" val="3877336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5">
            <a:extLst>
              <a:ext uri="{FF2B5EF4-FFF2-40B4-BE49-F238E27FC236}">
                <a16:creationId xmlns:a16="http://schemas.microsoft.com/office/drawing/2014/main" id="{467E5D90-331F-94CD-8639-3A6DE4881272}"/>
              </a:ext>
            </a:extLst>
          </p:cNvPr>
          <p:cNvSpPr txBox="1"/>
          <p:nvPr/>
        </p:nvSpPr>
        <p:spPr>
          <a:xfrm>
            <a:off x="685799" y="554420"/>
            <a:ext cx="8683052" cy="738664"/>
          </a:xfrm>
          <a:prstGeom prst="rect">
            <a:avLst/>
          </a:prstGeom>
        </p:spPr>
        <p:txBody>
          <a:bodyPr wrap="square" lIns="0" tIns="0" rIns="0" bIns="0" rtlCol="0" anchor="t">
            <a:spAutoFit/>
          </a:bodyPr>
          <a:lstStyle/>
          <a:p>
            <a:r>
              <a:rPr lang="en-US" sz="4800">
                <a:solidFill>
                  <a:srgbClr val="000000"/>
                </a:solidFill>
                <a:latin typeface="+mj-lt"/>
              </a:rPr>
              <a:t>Prototype</a:t>
            </a:r>
          </a:p>
        </p:txBody>
      </p:sp>
      <p:grpSp>
        <p:nvGrpSpPr>
          <p:cNvPr id="4" name="Group 3">
            <a:extLst>
              <a:ext uri="{FF2B5EF4-FFF2-40B4-BE49-F238E27FC236}">
                <a16:creationId xmlns:a16="http://schemas.microsoft.com/office/drawing/2014/main" id="{D8B9EFAA-DAB2-48D7-70B3-41AB0491661F}"/>
              </a:ext>
            </a:extLst>
          </p:cNvPr>
          <p:cNvGrpSpPr/>
          <p:nvPr/>
        </p:nvGrpSpPr>
        <p:grpSpPr>
          <a:xfrm>
            <a:off x="10722114" y="0"/>
            <a:ext cx="1469886" cy="1196577"/>
            <a:chOff x="6416442" y="5661423"/>
            <a:chExt cx="1469886" cy="1196577"/>
          </a:xfrm>
        </p:grpSpPr>
        <p:sp>
          <p:nvSpPr>
            <p:cNvPr id="5" name="AutoShape 8">
              <a:extLst>
                <a:ext uri="{FF2B5EF4-FFF2-40B4-BE49-F238E27FC236}">
                  <a16:creationId xmlns:a16="http://schemas.microsoft.com/office/drawing/2014/main" id="{F7D9B92F-BCB7-FAC4-7766-DD176ADDFAF7}"/>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6" name="Group 9">
              <a:extLst>
                <a:ext uri="{FF2B5EF4-FFF2-40B4-BE49-F238E27FC236}">
                  <a16:creationId xmlns:a16="http://schemas.microsoft.com/office/drawing/2014/main" id="{FBA66CBC-3744-1B99-33D1-D42B2260BBE4}"/>
                </a:ext>
              </a:extLst>
            </p:cNvPr>
            <p:cNvGrpSpPr/>
            <p:nvPr/>
          </p:nvGrpSpPr>
          <p:grpSpPr>
            <a:xfrm>
              <a:off x="6826475" y="6194767"/>
              <a:ext cx="649821" cy="128384"/>
              <a:chOff x="0" y="-5080"/>
              <a:chExt cx="2198440" cy="434340"/>
            </a:xfrm>
          </p:grpSpPr>
          <p:sp>
            <p:nvSpPr>
              <p:cNvPr id="7" name="Freeform 10">
                <a:extLst>
                  <a:ext uri="{FF2B5EF4-FFF2-40B4-BE49-F238E27FC236}">
                    <a16:creationId xmlns:a16="http://schemas.microsoft.com/office/drawing/2014/main" id="{6CDBAAEE-DAD7-B9DC-9E32-7F86B4C5066B}"/>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8" name="TextBox 6">
            <a:extLst>
              <a:ext uri="{FF2B5EF4-FFF2-40B4-BE49-F238E27FC236}">
                <a16:creationId xmlns:a16="http://schemas.microsoft.com/office/drawing/2014/main" id="{9DB3859F-4ABD-9835-BC5E-AB0A98E7118E}"/>
              </a:ext>
            </a:extLst>
          </p:cNvPr>
          <p:cNvSpPr txBox="1"/>
          <p:nvPr/>
        </p:nvSpPr>
        <p:spPr>
          <a:xfrm>
            <a:off x="685799" y="1381681"/>
            <a:ext cx="6181726"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Message Broker for Disruption and Location Management</a:t>
            </a:r>
            <a:endParaRPr lang="en-US" sz="2000">
              <a:solidFill>
                <a:srgbClr val="A8A8A8"/>
              </a:solidFill>
            </a:endParaRPr>
          </a:p>
        </p:txBody>
      </p:sp>
      <p:pic>
        <p:nvPicPr>
          <p:cNvPr id="13" name="Picture 12" descr="A diagram of a company&#10;&#10;Description automatically generated">
            <a:extLst>
              <a:ext uri="{FF2B5EF4-FFF2-40B4-BE49-F238E27FC236}">
                <a16:creationId xmlns:a16="http://schemas.microsoft.com/office/drawing/2014/main" id="{3F55B6A7-5A92-E478-F2C2-63A4DC51EFF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6765" t="26378" r="16180" b="1"/>
          <a:stretch/>
        </p:blipFill>
        <p:spPr>
          <a:xfrm>
            <a:off x="8130167" y="1275721"/>
            <a:ext cx="3085621" cy="5048935"/>
          </a:xfrm>
          <a:prstGeom prst="rect">
            <a:avLst/>
          </a:prstGeom>
        </p:spPr>
      </p:pic>
      <p:sp>
        <p:nvSpPr>
          <p:cNvPr id="14" name="Rectangle 13">
            <a:extLst>
              <a:ext uri="{FF2B5EF4-FFF2-40B4-BE49-F238E27FC236}">
                <a16:creationId xmlns:a16="http://schemas.microsoft.com/office/drawing/2014/main" id="{77146B08-2A90-9C51-519E-92D9C2123E74}"/>
              </a:ext>
            </a:extLst>
          </p:cNvPr>
          <p:cNvSpPr/>
          <p:nvPr/>
        </p:nvSpPr>
        <p:spPr>
          <a:xfrm>
            <a:off x="8702833" y="4166935"/>
            <a:ext cx="2512955" cy="215772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9" name="Picture 18">
            <a:extLst>
              <a:ext uri="{FF2B5EF4-FFF2-40B4-BE49-F238E27FC236}">
                <a16:creationId xmlns:a16="http://schemas.microsoft.com/office/drawing/2014/main" id="{08B313B9-8F74-7175-4F05-B8096EAA648F}"/>
              </a:ext>
            </a:extLst>
          </p:cNvPr>
          <p:cNvPicPr>
            <a:picLocks noChangeAspect="1"/>
          </p:cNvPicPr>
          <p:nvPr/>
        </p:nvPicPr>
        <p:blipFill>
          <a:blip r:embed="rId3"/>
          <a:stretch>
            <a:fillRect/>
          </a:stretch>
        </p:blipFill>
        <p:spPr>
          <a:xfrm>
            <a:off x="823832" y="2071493"/>
            <a:ext cx="6597650" cy="3579741"/>
          </a:xfrm>
          <a:prstGeom prst="rect">
            <a:avLst/>
          </a:prstGeom>
        </p:spPr>
      </p:pic>
    </p:spTree>
    <p:extLst>
      <p:ext uri="{BB962C8B-B14F-4D97-AF65-F5344CB8AC3E}">
        <p14:creationId xmlns:p14="http://schemas.microsoft.com/office/powerpoint/2010/main" val="13190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DEMO_Prototype">
            <a:hlinkClick r:id="" action="ppaction://media"/>
            <a:extLst>
              <a:ext uri="{FF2B5EF4-FFF2-40B4-BE49-F238E27FC236}">
                <a16:creationId xmlns:a16="http://schemas.microsoft.com/office/drawing/2014/main" id="{B468ED3B-9502-D305-6D40-81998A05CB7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0"/>
            <a:ext cx="12190719" cy="6858000"/>
          </a:xfrm>
          <a:ln>
            <a:solidFill>
              <a:srgbClr val="00B0F0"/>
            </a:solidFill>
          </a:ln>
        </p:spPr>
      </p:pic>
    </p:spTree>
    <p:extLst>
      <p:ext uri="{BB962C8B-B14F-4D97-AF65-F5344CB8AC3E}">
        <p14:creationId xmlns:p14="http://schemas.microsoft.com/office/powerpoint/2010/main" val="156340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234"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177105" y="5405971"/>
            <a:ext cx="2152423" cy="1558996"/>
          </a:xfrm>
          <a:prstGeom prst="rect">
            <a:avLst/>
          </a:prstGeom>
          <a:solidFill>
            <a:srgbClr val="063B39"/>
          </a:solidFill>
        </p:spPr>
        <p:txBody>
          <a:bodyPr/>
          <a:lstStyle/>
          <a:p>
            <a:endParaRPr lang="en-US" sz="1200"/>
          </a:p>
        </p:txBody>
      </p:sp>
      <p:grpSp>
        <p:nvGrpSpPr>
          <p:cNvPr id="3" name="Group 3"/>
          <p:cNvGrpSpPr/>
          <p:nvPr/>
        </p:nvGrpSpPr>
        <p:grpSpPr>
          <a:xfrm>
            <a:off x="10859642" y="6129668"/>
            <a:ext cx="649821" cy="126882"/>
            <a:chOff x="0" y="0"/>
            <a:chExt cx="2198440" cy="429260"/>
          </a:xfrm>
        </p:grpSpPr>
        <p:sp>
          <p:nvSpPr>
            <p:cNvPr id="4" name="Freeform 4"/>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sp>
        <p:nvSpPr>
          <p:cNvPr id="5" name="TextBox 5"/>
          <p:cNvSpPr txBox="1"/>
          <p:nvPr/>
        </p:nvSpPr>
        <p:spPr>
          <a:xfrm>
            <a:off x="685802" y="5992707"/>
            <a:ext cx="966830" cy="321114"/>
          </a:xfrm>
          <a:prstGeom prst="rect">
            <a:avLst/>
          </a:prstGeom>
        </p:spPr>
        <p:txBody>
          <a:bodyPr wrap="square" lIns="0" tIns="0" rIns="0" bIns="0" rtlCol="0" anchor="t">
            <a:spAutoFit/>
          </a:bodyPr>
          <a:lstStyle/>
          <a:p>
            <a:pPr>
              <a:lnSpc>
                <a:spcPts val="2613"/>
              </a:lnSpc>
            </a:pPr>
            <a:r>
              <a:rPr lang="en-US" sz="2000" b="1">
                <a:solidFill>
                  <a:srgbClr val="000000"/>
                </a:solidFill>
                <a:latin typeface="+mj-lt"/>
              </a:rPr>
              <a:t>Group 9</a:t>
            </a:r>
          </a:p>
        </p:txBody>
      </p:sp>
      <p:sp>
        <p:nvSpPr>
          <p:cNvPr id="6" name="Freeform 6"/>
          <p:cNvSpPr/>
          <p:nvPr/>
        </p:nvSpPr>
        <p:spPr>
          <a:xfrm>
            <a:off x="0" y="0"/>
            <a:ext cx="12192000" cy="5528217"/>
          </a:xfrm>
          <a:custGeom>
            <a:avLst/>
            <a:gdLst/>
            <a:ahLst/>
            <a:cxnLst/>
            <a:rect l="l" t="t" r="r" b="b"/>
            <a:pathLst>
              <a:path w="18288000" h="8292326">
                <a:moveTo>
                  <a:pt x="0" y="0"/>
                </a:moveTo>
                <a:lnTo>
                  <a:pt x="18288000" y="0"/>
                </a:lnTo>
                <a:lnTo>
                  <a:pt x="18288000" y="8292326"/>
                </a:lnTo>
                <a:lnTo>
                  <a:pt x="0" y="8292326"/>
                </a:lnTo>
                <a:lnTo>
                  <a:pt x="0" y="0"/>
                </a:lnTo>
                <a:close/>
              </a:path>
            </a:pathLst>
          </a:custGeom>
          <a:blipFill>
            <a:blip r:embed="rId2"/>
            <a:stretch>
              <a:fillRect l="-381" t="-65571" r="-12195"/>
            </a:stretch>
          </a:blipFill>
        </p:spPr>
        <p:txBody>
          <a:bodyPr/>
          <a:lstStyle/>
          <a:p>
            <a:endParaRPr lang="en-US" sz="1200"/>
          </a:p>
        </p:txBody>
      </p:sp>
      <p:grpSp>
        <p:nvGrpSpPr>
          <p:cNvPr id="7" name="Group 7"/>
          <p:cNvGrpSpPr/>
          <p:nvPr/>
        </p:nvGrpSpPr>
        <p:grpSpPr>
          <a:xfrm>
            <a:off x="685798" y="727097"/>
            <a:ext cx="10541835" cy="2062643"/>
            <a:chOff x="-1" y="-47625"/>
            <a:chExt cx="14753580" cy="4125286"/>
          </a:xfrm>
        </p:grpSpPr>
        <p:sp>
          <p:nvSpPr>
            <p:cNvPr id="8" name="TextBox 8"/>
            <p:cNvSpPr txBox="1"/>
            <p:nvPr/>
          </p:nvSpPr>
          <p:spPr>
            <a:xfrm>
              <a:off x="-1" y="1123005"/>
              <a:ext cx="14753580" cy="2954656"/>
            </a:xfrm>
            <a:prstGeom prst="rect">
              <a:avLst/>
            </a:prstGeom>
          </p:spPr>
          <p:txBody>
            <a:bodyPr wrap="square" lIns="0" tIns="0" rIns="0" bIns="0" rtlCol="0" anchor="t">
              <a:spAutoFit/>
            </a:bodyPr>
            <a:lstStyle/>
            <a:p>
              <a:r>
                <a:rPr lang="en-US" sz="4800" b="1">
                  <a:solidFill>
                    <a:srgbClr val="FFFFFF"/>
                  </a:solidFill>
                  <a:latin typeface="+mj-lt"/>
                </a:rPr>
                <a:t>Thank you for your attention!</a:t>
              </a:r>
            </a:p>
            <a:p>
              <a:r>
                <a:rPr lang="en-US" sz="4800" b="1">
                  <a:solidFill>
                    <a:srgbClr val="FFFFFF"/>
                  </a:solidFill>
                  <a:latin typeface="+mj-lt"/>
                </a:rPr>
                <a:t>Questions?</a:t>
              </a:r>
            </a:p>
          </p:txBody>
        </p:sp>
        <p:sp>
          <p:nvSpPr>
            <p:cNvPr id="9" name="TextBox 9"/>
            <p:cNvSpPr txBox="1"/>
            <p:nvPr/>
          </p:nvSpPr>
          <p:spPr>
            <a:xfrm>
              <a:off x="0" y="-47625"/>
              <a:ext cx="6445075" cy="526810"/>
            </a:xfrm>
            <a:prstGeom prst="rect">
              <a:avLst/>
            </a:prstGeom>
          </p:spPr>
          <p:txBody>
            <a:bodyPr lIns="0" tIns="0" rIns="0" bIns="0" rtlCol="0" anchor="t">
              <a:spAutoFit/>
            </a:bodyPr>
            <a:lstStyle/>
            <a:p>
              <a:pPr>
                <a:lnSpc>
                  <a:spcPts val="1960"/>
                </a:lnSpc>
              </a:pPr>
              <a:r>
                <a:rPr lang="en-US" sz="2000" spc="70">
                  <a:solidFill>
                    <a:srgbClr val="FFFFFF"/>
                  </a:solidFill>
                </a:rPr>
                <a:t>D8L</a:t>
              </a:r>
            </a:p>
          </p:txBody>
        </p:sp>
        <p:sp>
          <p:nvSpPr>
            <p:cNvPr id="10" name="AutoShape 10"/>
            <p:cNvSpPr/>
            <p:nvPr/>
          </p:nvSpPr>
          <p:spPr>
            <a:xfrm>
              <a:off x="0" y="604387"/>
              <a:ext cx="6299496" cy="0"/>
            </a:xfrm>
            <a:prstGeom prst="line">
              <a:avLst/>
            </a:prstGeom>
            <a:ln w="12700" cap="rnd">
              <a:solidFill>
                <a:srgbClr val="FFFFFF"/>
              </a:solidFill>
              <a:prstDash val="solid"/>
              <a:headEnd type="none" w="sm" len="sm"/>
              <a:tailEnd type="none" w="sm" len="sm"/>
            </a:ln>
          </p:spPr>
          <p:txBody>
            <a:bodyPr/>
            <a:lstStyle/>
            <a:p>
              <a:endParaRPr lang="en-US" sz="1200"/>
            </a:p>
          </p:txBody>
        </p:sp>
      </p:grpSp>
      <p:sp>
        <p:nvSpPr>
          <p:cNvPr id="11" name="Subtitle 2">
            <a:extLst>
              <a:ext uri="{FF2B5EF4-FFF2-40B4-BE49-F238E27FC236}">
                <a16:creationId xmlns:a16="http://schemas.microsoft.com/office/drawing/2014/main" id="{3D39F276-6367-E6DA-CA4B-DEC2EADC54A8}"/>
              </a:ext>
            </a:extLst>
          </p:cNvPr>
          <p:cNvSpPr txBox="1">
            <a:spLocks/>
          </p:cNvSpPr>
          <p:nvPr/>
        </p:nvSpPr>
        <p:spPr>
          <a:xfrm>
            <a:off x="2344155" y="5528216"/>
            <a:ext cx="7319962" cy="1312413"/>
          </a:xfrm>
          <a:prstGeom prst="rect">
            <a:avLst/>
          </a:prstGeom>
        </p:spPr>
        <p:txBody>
          <a:bodyPr vert="horz" lIns="91440" tIns="45720" rIns="91440" bIns="4572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err="1">
                <a:ea typeface="+mn-lt"/>
                <a:cs typeface="+mn-lt"/>
              </a:rPr>
              <a:t>Jendrik</a:t>
            </a:r>
            <a:r>
              <a:rPr lang="en-US" sz="1800">
                <a:ea typeface="+mn-lt"/>
                <a:cs typeface="+mn-lt"/>
              </a:rPr>
              <a:t> Meyer</a:t>
            </a:r>
            <a:r>
              <a:rPr lang="ro-RO" sz="1800">
                <a:ea typeface="+mn-lt"/>
                <a:cs typeface="+mn-lt"/>
              </a:rPr>
              <a:t>        </a:t>
            </a:r>
            <a:r>
              <a:rPr lang="en-US" sz="1800">
                <a:ea typeface="+mn-lt"/>
                <a:cs typeface="+mn-lt"/>
              </a:rPr>
              <a:t>Ishan</a:t>
            </a:r>
            <a:r>
              <a:rPr lang="ro-RO" sz="1800">
                <a:ea typeface="+mn-lt"/>
                <a:cs typeface="+mn-lt"/>
              </a:rPr>
              <a:t> </a:t>
            </a:r>
            <a:r>
              <a:rPr lang="en-US" sz="1800">
                <a:ea typeface="+mn-lt"/>
                <a:cs typeface="+mn-lt"/>
              </a:rPr>
              <a:t>Roy</a:t>
            </a:r>
            <a:r>
              <a:rPr lang="ro-RO" sz="1800">
                <a:ea typeface="+mn-lt"/>
                <a:cs typeface="+mn-lt"/>
              </a:rPr>
              <a:t>        </a:t>
            </a:r>
            <a:r>
              <a:rPr lang="en-US" sz="1800">
                <a:ea typeface="+mn-lt"/>
                <a:cs typeface="+mn-lt"/>
              </a:rPr>
              <a:t>Piyush Singh</a:t>
            </a:r>
            <a:endParaRPr lang="ro-RO" sz="1800">
              <a:ea typeface="+mn-lt"/>
              <a:cs typeface="+mn-lt"/>
            </a:endParaRPr>
          </a:p>
          <a:p>
            <a:pPr marL="0" indent="0" algn="ctr">
              <a:lnSpc>
                <a:spcPct val="100000"/>
              </a:lnSpc>
              <a:buNone/>
            </a:pPr>
            <a:r>
              <a:rPr lang="en-US" sz="1800">
                <a:ea typeface="+mn-lt"/>
                <a:cs typeface="+mn-lt"/>
              </a:rPr>
              <a:t>Cristina </a:t>
            </a:r>
            <a:r>
              <a:rPr lang="en-US" sz="1800" err="1">
                <a:ea typeface="+mn-lt"/>
                <a:cs typeface="+mn-lt"/>
              </a:rPr>
              <a:t>Racovi</a:t>
            </a:r>
            <a:r>
              <a:rPr lang="ro-RO" sz="1800">
                <a:ea typeface="+mn-lt"/>
                <a:cs typeface="+mn-lt"/>
              </a:rPr>
              <a:t>ță        </a:t>
            </a:r>
            <a:r>
              <a:rPr lang="en-US" sz="1800">
                <a:ea typeface="+mn-lt"/>
                <a:cs typeface="+mn-lt"/>
              </a:rPr>
              <a:t>Bogdan B</a:t>
            </a:r>
            <a:r>
              <a:rPr lang="ro-RO" sz="1800">
                <a:ea typeface="+mn-lt"/>
                <a:cs typeface="+mn-lt"/>
              </a:rPr>
              <a:t>î</a:t>
            </a:r>
            <a:r>
              <a:rPr lang="en-US" sz="1800" err="1">
                <a:ea typeface="+mn-lt"/>
                <a:cs typeface="+mn-lt"/>
              </a:rPr>
              <a:t>ndil</a:t>
            </a:r>
            <a:r>
              <a:rPr lang="ro-RO" sz="1800">
                <a:ea typeface="+mn-lt"/>
                <a:cs typeface="+mn-lt"/>
              </a:rPr>
              <a:t>ă</a:t>
            </a:r>
            <a:br>
              <a:rPr lang="en-US" sz="1800">
                <a:ea typeface="+mn-lt"/>
                <a:cs typeface="+mn-lt"/>
              </a:rPr>
            </a:br>
            <a:endParaRPr lang="en-US" sz="1800"/>
          </a:p>
        </p:txBody>
      </p:sp>
    </p:spTree>
    <p:extLst>
      <p:ext uri="{BB962C8B-B14F-4D97-AF65-F5344CB8AC3E}">
        <p14:creationId xmlns:p14="http://schemas.microsoft.com/office/powerpoint/2010/main" val="42654709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A9C4164-A9BE-3EAB-3D8B-2FBA1287F434}"/>
              </a:ext>
            </a:extLst>
          </p:cNvPr>
          <p:cNvSpPr txBox="1"/>
          <p:nvPr/>
        </p:nvSpPr>
        <p:spPr>
          <a:xfrm>
            <a:off x="3936000" y="1639789"/>
            <a:ext cx="2126803" cy="654538"/>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First Steps Towards Becoming a 4PL</a:t>
            </a:r>
            <a:endParaRPr lang="en-US"/>
          </a:p>
        </p:txBody>
      </p:sp>
      <p:sp>
        <p:nvSpPr>
          <p:cNvPr id="26" name="TextBox 25">
            <a:extLst>
              <a:ext uri="{FF2B5EF4-FFF2-40B4-BE49-F238E27FC236}">
                <a16:creationId xmlns:a16="http://schemas.microsoft.com/office/drawing/2014/main" id="{A3A1ECBB-0A47-193F-7C6F-EE554E559B4A}"/>
              </a:ext>
            </a:extLst>
          </p:cNvPr>
          <p:cNvSpPr txBox="1"/>
          <p:nvPr/>
        </p:nvSpPr>
        <p:spPr>
          <a:xfrm>
            <a:off x="3936000" y="5524084"/>
            <a:ext cx="1723238"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Cost Efficiency</a:t>
            </a:r>
            <a:endParaRPr lang="en-US"/>
          </a:p>
        </p:txBody>
      </p:sp>
      <p:sp>
        <p:nvSpPr>
          <p:cNvPr id="27" name="Subtitle 2">
            <a:extLst>
              <a:ext uri="{FF2B5EF4-FFF2-40B4-BE49-F238E27FC236}">
                <a16:creationId xmlns:a16="http://schemas.microsoft.com/office/drawing/2014/main" id="{8BE54E76-BC67-5EF7-6398-C06DC4E92F57}"/>
              </a:ext>
            </a:extLst>
          </p:cNvPr>
          <p:cNvSpPr txBox="1">
            <a:spLocks/>
          </p:cNvSpPr>
          <p:nvPr/>
        </p:nvSpPr>
        <p:spPr>
          <a:xfrm>
            <a:off x="4528023" y="2895601"/>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sz="1600">
              <a:latin typeface="Arial"/>
              <a:cs typeface="Arial"/>
            </a:endParaRPr>
          </a:p>
        </p:txBody>
      </p:sp>
      <p:sp>
        <p:nvSpPr>
          <p:cNvPr id="32" name="TextBox 31">
            <a:extLst>
              <a:ext uri="{FF2B5EF4-FFF2-40B4-BE49-F238E27FC236}">
                <a16:creationId xmlns:a16="http://schemas.microsoft.com/office/drawing/2014/main" id="{926BA662-0CFF-498A-CE7C-595D4C0DC0D3}"/>
              </a:ext>
            </a:extLst>
          </p:cNvPr>
          <p:cNvSpPr txBox="1"/>
          <p:nvPr/>
        </p:nvSpPr>
        <p:spPr>
          <a:xfrm>
            <a:off x="6614255" y="5524084"/>
            <a:ext cx="1700552" cy="654538"/>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Customization </a:t>
            </a:r>
          </a:p>
          <a:p>
            <a:pPr>
              <a:lnSpc>
                <a:spcPts val="2600"/>
              </a:lnSpc>
            </a:pPr>
            <a:r>
              <a:rPr lang="en-US" sz="2000">
                <a:solidFill>
                  <a:srgbClr val="A8A8A8"/>
                </a:solidFill>
                <a:latin typeface="Aptos Display"/>
              </a:rPr>
              <a:t>and Scalability</a:t>
            </a:r>
            <a:endParaRPr lang="en-US"/>
          </a:p>
        </p:txBody>
      </p:sp>
      <p:sp>
        <p:nvSpPr>
          <p:cNvPr id="9" name="TextBox 5">
            <a:extLst>
              <a:ext uri="{FF2B5EF4-FFF2-40B4-BE49-F238E27FC236}">
                <a16:creationId xmlns:a16="http://schemas.microsoft.com/office/drawing/2014/main" id="{C49E7A1D-8860-81DA-2DC7-13507882EDD0}"/>
              </a:ext>
            </a:extLst>
          </p:cNvPr>
          <p:cNvSpPr txBox="1"/>
          <p:nvPr/>
        </p:nvSpPr>
        <p:spPr>
          <a:xfrm>
            <a:off x="685798" y="554420"/>
            <a:ext cx="9677401" cy="738664"/>
          </a:xfrm>
          <a:prstGeom prst="rect">
            <a:avLst/>
          </a:prstGeom>
        </p:spPr>
        <p:txBody>
          <a:bodyPr wrap="square" lIns="0" tIns="0" rIns="0" bIns="0" rtlCol="0" anchor="t">
            <a:spAutoFit/>
          </a:bodyPr>
          <a:lstStyle/>
          <a:p>
            <a:r>
              <a:rPr lang="en-US" sz="4800">
                <a:solidFill>
                  <a:srgbClr val="000000"/>
                </a:solidFill>
                <a:latin typeface="+mj-lt"/>
              </a:rPr>
              <a:t>Choosing an In-House Built Solution</a:t>
            </a:r>
          </a:p>
        </p:txBody>
      </p:sp>
      <p:sp>
        <p:nvSpPr>
          <p:cNvPr id="12" name="TextBox 6">
            <a:extLst>
              <a:ext uri="{FF2B5EF4-FFF2-40B4-BE49-F238E27FC236}">
                <a16:creationId xmlns:a16="http://schemas.microsoft.com/office/drawing/2014/main" id="{1763096C-F625-2793-3CA0-CE309B6901BD}"/>
              </a:ext>
            </a:extLst>
          </p:cNvPr>
          <p:cNvSpPr txBox="1"/>
          <p:nvPr/>
        </p:nvSpPr>
        <p:spPr>
          <a:xfrm>
            <a:off x="685799" y="1381681"/>
            <a:ext cx="6181726"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Reason for In-House</a:t>
            </a:r>
            <a:endParaRPr lang="en-US" sz="2000">
              <a:solidFill>
                <a:srgbClr val="A8A8A8"/>
              </a:solidFill>
            </a:endParaRPr>
          </a:p>
        </p:txBody>
      </p:sp>
      <p:grpSp>
        <p:nvGrpSpPr>
          <p:cNvPr id="2" name="Group 1">
            <a:extLst>
              <a:ext uri="{FF2B5EF4-FFF2-40B4-BE49-F238E27FC236}">
                <a16:creationId xmlns:a16="http://schemas.microsoft.com/office/drawing/2014/main" id="{C822DC46-ECEE-A5C7-D578-ACB9D09C6D25}"/>
              </a:ext>
            </a:extLst>
          </p:cNvPr>
          <p:cNvGrpSpPr/>
          <p:nvPr/>
        </p:nvGrpSpPr>
        <p:grpSpPr>
          <a:xfrm>
            <a:off x="10722114" y="0"/>
            <a:ext cx="1469886" cy="1196577"/>
            <a:chOff x="6416442" y="5661423"/>
            <a:chExt cx="1469886" cy="1196577"/>
          </a:xfrm>
        </p:grpSpPr>
        <p:sp>
          <p:nvSpPr>
            <p:cNvPr id="3" name="AutoShape 8">
              <a:extLst>
                <a:ext uri="{FF2B5EF4-FFF2-40B4-BE49-F238E27FC236}">
                  <a16:creationId xmlns:a16="http://schemas.microsoft.com/office/drawing/2014/main" id="{D24CCD8C-5C03-B94A-221F-433E07076667}"/>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6" name="Group 9">
              <a:extLst>
                <a:ext uri="{FF2B5EF4-FFF2-40B4-BE49-F238E27FC236}">
                  <a16:creationId xmlns:a16="http://schemas.microsoft.com/office/drawing/2014/main" id="{A755BB58-EA52-59E4-FD5F-7690FA29DFBB}"/>
                </a:ext>
              </a:extLst>
            </p:cNvPr>
            <p:cNvGrpSpPr/>
            <p:nvPr/>
          </p:nvGrpSpPr>
          <p:grpSpPr>
            <a:xfrm>
              <a:off x="6826475" y="6196269"/>
              <a:ext cx="649821" cy="126882"/>
              <a:chOff x="0" y="0"/>
              <a:chExt cx="2198440" cy="429260"/>
            </a:xfrm>
          </p:grpSpPr>
          <p:sp>
            <p:nvSpPr>
              <p:cNvPr id="7" name="Freeform 10">
                <a:extLst>
                  <a:ext uri="{FF2B5EF4-FFF2-40B4-BE49-F238E27FC236}">
                    <a16:creationId xmlns:a16="http://schemas.microsoft.com/office/drawing/2014/main" id="{98C0DCAD-C3CC-7EFE-5AB8-F14A23E3E5E2}"/>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pic>
        <p:nvPicPr>
          <p:cNvPr id="18" name="Picture 17" descr="A black background with a black square&#10;&#10;Description automatically generated with medium confidence">
            <a:extLst>
              <a:ext uri="{FF2B5EF4-FFF2-40B4-BE49-F238E27FC236}">
                <a16:creationId xmlns:a16="http://schemas.microsoft.com/office/drawing/2014/main" id="{EC241139-37A7-71AC-E2D7-712A322BDD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255" y="3893161"/>
            <a:ext cx="1440000" cy="1440000"/>
          </a:xfrm>
          <a:prstGeom prst="rect">
            <a:avLst/>
          </a:prstGeom>
        </p:spPr>
      </p:pic>
      <p:pic>
        <p:nvPicPr>
          <p:cNvPr id="35" name="Graphic 34" descr="Puzzle pieces outline">
            <a:extLst>
              <a:ext uri="{FF2B5EF4-FFF2-40B4-BE49-F238E27FC236}">
                <a16:creationId xmlns:a16="http://schemas.microsoft.com/office/drawing/2014/main" id="{CD2F4F5D-5849-CA97-43F8-8ED1571781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614255" y="2205258"/>
            <a:ext cx="1440000" cy="1440000"/>
          </a:xfrm>
          <a:prstGeom prst="rect">
            <a:avLst/>
          </a:prstGeom>
        </p:spPr>
      </p:pic>
      <p:pic>
        <p:nvPicPr>
          <p:cNvPr id="37" name="Graphic 36" descr="Coins outline">
            <a:extLst>
              <a:ext uri="{FF2B5EF4-FFF2-40B4-BE49-F238E27FC236}">
                <a16:creationId xmlns:a16="http://schemas.microsoft.com/office/drawing/2014/main" id="{0554A51D-8266-2057-825D-74977BFBE71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19316" y="3893161"/>
            <a:ext cx="1440000" cy="1440000"/>
          </a:xfrm>
          <a:prstGeom prst="rect">
            <a:avLst/>
          </a:prstGeom>
        </p:spPr>
      </p:pic>
      <p:pic>
        <p:nvPicPr>
          <p:cNvPr id="39" name="Graphic 38" descr="Playbook outline">
            <a:extLst>
              <a:ext uri="{FF2B5EF4-FFF2-40B4-BE49-F238E27FC236}">
                <a16:creationId xmlns:a16="http://schemas.microsoft.com/office/drawing/2014/main" id="{B4930BF8-0CCC-06EC-F1DD-C79F9BD3AC1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219316" y="2205258"/>
            <a:ext cx="1440000" cy="1440000"/>
          </a:xfrm>
          <a:prstGeom prst="rect">
            <a:avLst/>
          </a:prstGeom>
        </p:spPr>
      </p:pic>
      <p:sp>
        <p:nvSpPr>
          <p:cNvPr id="40" name="TextBox 39">
            <a:extLst>
              <a:ext uri="{FF2B5EF4-FFF2-40B4-BE49-F238E27FC236}">
                <a16:creationId xmlns:a16="http://schemas.microsoft.com/office/drawing/2014/main" id="{46182B71-0CBA-AFAE-D9A3-2F89DA0EEEA5}"/>
              </a:ext>
            </a:extLst>
          </p:cNvPr>
          <p:cNvSpPr txBox="1"/>
          <p:nvPr/>
        </p:nvSpPr>
        <p:spPr>
          <a:xfrm>
            <a:off x="6614255" y="1639789"/>
            <a:ext cx="1100714"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Integration</a:t>
            </a:r>
            <a:endParaRPr lang="en-US"/>
          </a:p>
        </p:txBody>
      </p:sp>
      <p:cxnSp>
        <p:nvCxnSpPr>
          <p:cNvPr id="42" name="Straight Connector 41">
            <a:extLst>
              <a:ext uri="{FF2B5EF4-FFF2-40B4-BE49-F238E27FC236}">
                <a16:creationId xmlns:a16="http://schemas.microsoft.com/office/drawing/2014/main" id="{7F9268A1-9EFF-85C3-6450-6A9B1DABB983}"/>
              </a:ext>
            </a:extLst>
          </p:cNvPr>
          <p:cNvCxnSpPr>
            <a:cxnSpLocks/>
          </p:cNvCxnSpPr>
          <p:nvPr/>
        </p:nvCxnSpPr>
        <p:spPr>
          <a:xfrm flipH="1">
            <a:off x="3936000" y="3702237"/>
            <a:ext cx="4320000" cy="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40C9F092-ED34-C08F-B188-CDC7C8501D4C}"/>
              </a:ext>
            </a:extLst>
          </p:cNvPr>
          <p:cNvCxnSpPr/>
          <p:nvPr/>
        </p:nvCxnSpPr>
        <p:spPr>
          <a:xfrm>
            <a:off x="6096000" y="1542238"/>
            <a:ext cx="0" cy="4196355"/>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0357857"/>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7" name="Subtitle 2">
            <a:extLst>
              <a:ext uri="{FF2B5EF4-FFF2-40B4-BE49-F238E27FC236}">
                <a16:creationId xmlns:a16="http://schemas.microsoft.com/office/drawing/2014/main" id="{8BE54E76-BC67-5EF7-6398-C06DC4E92F57}"/>
              </a:ext>
            </a:extLst>
          </p:cNvPr>
          <p:cNvSpPr txBox="1">
            <a:spLocks/>
          </p:cNvSpPr>
          <p:nvPr/>
        </p:nvSpPr>
        <p:spPr>
          <a:xfrm>
            <a:off x="4528023" y="2895601"/>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sz="1600">
              <a:latin typeface="Arial"/>
              <a:cs typeface="Arial"/>
            </a:endParaRPr>
          </a:p>
        </p:txBody>
      </p:sp>
      <p:sp>
        <p:nvSpPr>
          <p:cNvPr id="9" name="TextBox 5">
            <a:extLst>
              <a:ext uri="{FF2B5EF4-FFF2-40B4-BE49-F238E27FC236}">
                <a16:creationId xmlns:a16="http://schemas.microsoft.com/office/drawing/2014/main" id="{C49E7A1D-8860-81DA-2DC7-13507882EDD0}"/>
              </a:ext>
            </a:extLst>
          </p:cNvPr>
          <p:cNvSpPr txBox="1"/>
          <p:nvPr/>
        </p:nvSpPr>
        <p:spPr>
          <a:xfrm>
            <a:off x="685798" y="554420"/>
            <a:ext cx="9677401" cy="738664"/>
          </a:xfrm>
          <a:prstGeom prst="rect">
            <a:avLst/>
          </a:prstGeom>
        </p:spPr>
        <p:txBody>
          <a:bodyPr wrap="square" lIns="0" tIns="0" rIns="0" bIns="0" rtlCol="0" anchor="t">
            <a:spAutoFit/>
          </a:bodyPr>
          <a:lstStyle/>
          <a:p>
            <a:r>
              <a:rPr lang="en-US" sz="4800">
                <a:solidFill>
                  <a:srgbClr val="000000"/>
                </a:solidFill>
                <a:latin typeface="+mj-lt"/>
              </a:rPr>
              <a:t>Choosing an In-House Built Solution</a:t>
            </a:r>
          </a:p>
        </p:txBody>
      </p:sp>
      <p:sp>
        <p:nvSpPr>
          <p:cNvPr id="12" name="TextBox 6">
            <a:extLst>
              <a:ext uri="{FF2B5EF4-FFF2-40B4-BE49-F238E27FC236}">
                <a16:creationId xmlns:a16="http://schemas.microsoft.com/office/drawing/2014/main" id="{1763096C-F625-2793-3CA0-CE309B6901BD}"/>
              </a:ext>
            </a:extLst>
          </p:cNvPr>
          <p:cNvSpPr txBox="1"/>
          <p:nvPr/>
        </p:nvSpPr>
        <p:spPr>
          <a:xfrm>
            <a:off x="685799" y="1381681"/>
            <a:ext cx="6181726"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Third-Party Solutions</a:t>
            </a:r>
            <a:endParaRPr lang="en-US" sz="2000">
              <a:solidFill>
                <a:srgbClr val="A8A8A8"/>
              </a:solidFill>
            </a:endParaRPr>
          </a:p>
        </p:txBody>
      </p:sp>
      <p:grpSp>
        <p:nvGrpSpPr>
          <p:cNvPr id="2" name="Group 1">
            <a:extLst>
              <a:ext uri="{FF2B5EF4-FFF2-40B4-BE49-F238E27FC236}">
                <a16:creationId xmlns:a16="http://schemas.microsoft.com/office/drawing/2014/main" id="{C822DC46-ECEE-A5C7-D578-ACB9D09C6D25}"/>
              </a:ext>
            </a:extLst>
          </p:cNvPr>
          <p:cNvGrpSpPr/>
          <p:nvPr/>
        </p:nvGrpSpPr>
        <p:grpSpPr>
          <a:xfrm>
            <a:off x="10722114" y="0"/>
            <a:ext cx="1469886" cy="1196577"/>
            <a:chOff x="6416442" y="5661423"/>
            <a:chExt cx="1469886" cy="1196577"/>
          </a:xfrm>
        </p:grpSpPr>
        <p:sp>
          <p:nvSpPr>
            <p:cNvPr id="3" name="AutoShape 8">
              <a:extLst>
                <a:ext uri="{FF2B5EF4-FFF2-40B4-BE49-F238E27FC236}">
                  <a16:creationId xmlns:a16="http://schemas.microsoft.com/office/drawing/2014/main" id="{D24CCD8C-5C03-B94A-221F-433E07076667}"/>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6" name="Group 9">
              <a:extLst>
                <a:ext uri="{FF2B5EF4-FFF2-40B4-BE49-F238E27FC236}">
                  <a16:creationId xmlns:a16="http://schemas.microsoft.com/office/drawing/2014/main" id="{A755BB58-EA52-59E4-FD5F-7690FA29DFBB}"/>
                </a:ext>
              </a:extLst>
            </p:cNvPr>
            <p:cNvGrpSpPr/>
            <p:nvPr/>
          </p:nvGrpSpPr>
          <p:grpSpPr>
            <a:xfrm>
              <a:off x="6826475" y="6196269"/>
              <a:ext cx="649821" cy="126882"/>
              <a:chOff x="0" y="0"/>
              <a:chExt cx="2198440" cy="429260"/>
            </a:xfrm>
          </p:grpSpPr>
          <p:sp>
            <p:nvSpPr>
              <p:cNvPr id="7" name="Freeform 10">
                <a:extLst>
                  <a:ext uri="{FF2B5EF4-FFF2-40B4-BE49-F238E27FC236}">
                    <a16:creationId xmlns:a16="http://schemas.microsoft.com/office/drawing/2014/main" id="{98C0DCAD-C3CC-7EFE-5AB8-F14A23E3E5E2}"/>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pic>
        <p:nvPicPr>
          <p:cNvPr id="1026" name="Picture 2" descr="SAP – Logos Download">
            <a:extLst>
              <a:ext uri="{FF2B5EF4-FFF2-40B4-BE49-F238E27FC236}">
                <a16:creationId xmlns:a16="http://schemas.microsoft.com/office/drawing/2014/main" id="{FE5A923B-BED6-1974-95A0-B1BE8834F60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35357" y="2332805"/>
            <a:ext cx="1248123" cy="635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8A7BEF95-26BE-C259-3DFA-79032493FA1D}"/>
              </a:ext>
            </a:extLst>
          </p:cNvPr>
          <p:cNvGraphicFramePr>
            <a:graphicFrameLocks noGrp="1"/>
          </p:cNvGraphicFramePr>
          <p:nvPr>
            <p:extLst>
              <p:ext uri="{D42A27DB-BD31-4B8C-83A1-F6EECF244321}">
                <p14:modId xmlns:p14="http://schemas.microsoft.com/office/powerpoint/2010/main" val="282798348"/>
              </p:ext>
            </p:extLst>
          </p:nvPr>
        </p:nvGraphicFramePr>
        <p:xfrm>
          <a:off x="586821" y="3132125"/>
          <a:ext cx="4199188" cy="2203360"/>
        </p:xfrm>
        <a:graphic>
          <a:graphicData uri="http://schemas.openxmlformats.org/drawingml/2006/table">
            <a:tbl>
              <a:tblPr firstRow="1" bandRow="1">
                <a:tableStyleId>{2D5ABB26-0587-4C30-8999-92F81FD0307C}</a:tableStyleId>
              </a:tblPr>
              <a:tblGrid>
                <a:gridCol w="4199188">
                  <a:extLst>
                    <a:ext uri="{9D8B030D-6E8A-4147-A177-3AD203B41FA5}">
                      <a16:colId xmlns:a16="http://schemas.microsoft.com/office/drawing/2014/main" val="3484966260"/>
                    </a:ext>
                  </a:extLst>
                </a:gridCol>
              </a:tblGrid>
              <a:tr h="370840">
                <a:tc>
                  <a:txBody>
                    <a:bodyPr/>
                    <a:lstStyle/>
                    <a:p>
                      <a:r>
                        <a:rPr lang="en-GB" sz="1600"/>
                        <a:t>SAP EHS and Transport Management System</a:t>
                      </a:r>
                      <a:endParaRPr lang="de-DE" sz="16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CF8B6"/>
                    </a:solidFill>
                  </a:tcPr>
                </a:tc>
                <a:extLst>
                  <a:ext uri="{0D108BD9-81ED-4DB2-BD59-A6C34878D82A}">
                    <a16:rowId xmlns:a16="http://schemas.microsoft.com/office/drawing/2014/main" val="941757718"/>
                  </a:ext>
                </a:extLst>
              </a:tr>
              <a:tr h="458130">
                <a:tc>
                  <a:txBody>
                    <a:bodyPr/>
                    <a:lstStyle/>
                    <a:p>
                      <a:r>
                        <a:rPr lang="de-DE" sz="1600"/>
                        <a:t>High Implementation Costs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43606340"/>
                  </a:ext>
                </a:extLst>
              </a:tr>
              <a:tr h="458130">
                <a:tc>
                  <a:txBody>
                    <a:bodyPr/>
                    <a:lstStyle/>
                    <a:p>
                      <a:r>
                        <a:rPr lang="de-DE" sz="1600"/>
                        <a:t>Customization Restrictions / Limitations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44817158"/>
                  </a:ext>
                </a:extLst>
              </a:tr>
              <a:tr h="458130">
                <a:tc>
                  <a:txBody>
                    <a:bodyPr/>
                    <a:lstStyle/>
                    <a:p>
                      <a:r>
                        <a:rPr lang="de-DE" sz="1600"/>
                        <a:t>Dependency on Vendor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72826090"/>
                  </a:ext>
                </a:extLst>
              </a:tr>
              <a:tr h="458130">
                <a:tc>
                  <a:txBody>
                    <a:bodyPr/>
                    <a:lstStyle/>
                    <a:p>
                      <a:r>
                        <a:rPr lang="de-DE" sz="1600"/>
                        <a:t>Complex Integration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52735048"/>
                  </a:ext>
                </a:extLst>
              </a:tr>
            </a:tbl>
          </a:graphicData>
        </a:graphic>
      </p:graphicFrame>
      <p:pic>
        <p:nvPicPr>
          <p:cNvPr id="1028" name="Picture 4" descr="Enablon Customer Reviews 2024 | SoftwareReviews">
            <a:extLst>
              <a:ext uri="{FF2B5EF4-FFF2-40B4-BE49-F238E27FC236}">
                <a16:creationId xmlns:a16="http://schemas.microsoft.com/office/drawing/2014/main" id="{D22F5BE0-5B7E-3426-7EDF-AB11CD8EF61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270102" y="4345431"/>
            <a:ext cx="1724089" cy="817218"/>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8052972-CA3A-3C06-365B-76E3ED1CAE03}"/>
              </a:ext>
            </a:extLst>
          </p:cNvPr>
          <p:cNvSpPr/>
          <p:nvPr/>
        </p:nvSpPr>
        <p:spPr>
          <a:xfrm>
            <a:off x="8834654" y="4467038"/>
            <a:ext cx="1074587" cy="574003"/>
          </a:xfrm>
          <a:prstGeom prst="ellipse">
            <a:avLst/>
          </a:prstGeom>
          <a:solidFill>
            <a:srgbClr val="DCF8B6"/>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EMS</a:t>
            </a:r>
            <a:endParaRPr lang="de-DE">
              <a:solidFill>
                <a:sysClr val="windowText" lastClr="000000"/>
              </a:solidFill>
            </a:endParaRPr>
          </a:p>
        </p:txBody>
      </p:sp>
      <p:pic>
        <p:nvPicPr>
          <p:cNvPr id="1032" name="Picture 8" descr="Health &amp; Safety Matters 2022 - Intelex">
            <a:extLst>
              <a:ext uri="{FF2B5EF4-FFF2-40B4-BE49-F238E27FC236}">
                <a16:creationId xmlns:a16="http://schemas.microsoft.com/office/drawing/2014/main" id="{C29B13B2-5DBF-D84E-2B6F-F34BDE8D0E8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71911" y="5609977"/>
            <a:ext cx="2201775" cy="399932"/>
          </a:xfrm>
          <a:prstGeom prst="rect">
            <a:avLst/>
          </a:prstGeom>
          <a:noFill/>
          <a:extLst>
            <a:ext uri="{909E8E84-426E-40DD-AFC4-6F175D3DCCD1}">
              <a14:hiddenFill xmlns:a14="http://schemas.microsoft.com/office/drawing/2010/main">
                <a:solidFill>
                  <a:srgbClr val="FFFFFF"/>
                </a:solidFill>
              </a14:hiddenFill>
            </a:ext>
          </a:extLst>
        </p:spPr>
      </p:pic>
      <p:sp>
        <p:nvSpPr>
          <p:cNvPr id="8" name="Oval 7">
            <a:extLst>
              <a:ext uri="{FF2B5EF4-FFF2-40B4-BE49-F238E27FC236}">
                <a16:creationId xmlns:a16="http://schemas.microsoft.com/office/drawing/2014/main" id="{F8781B8E-D8DB-97A5-4611-1401F2BE1AE0}"/>
              </a:ext>
            </a:extLst>
          </p:cNvPr>
          <p:cNvSpPr/>
          <p:nvPr/>
        </p:nvSpPr>
        <p:spPr>
          <a:xfrm>
            <a:off x="7720974" y="2968405"/>
            <a:ext cx="1074587" cy="574003"/>
          </a:xfrm>
          <a:prstGeom prst="ellipse">
            <a:avLst/>
          </a:prstGeom>
          <a:solidFill>
            <a:srgbClr val="DCF8B6"/>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TMS</a:t>
            </a:r>
            <a:endParaRPr lang="de-DE">
              <a:solidFill>
                <a:sysClr val="windowText" lastClr="000000"/>
              </a:solidFill>
            </a:endParaRPr>
          </a:p>
        </p:txBody>
      </p:sp>
      <p:pic>
        <p:nvPicPr>
          <p:cNvPr id="1036" name="Picture 12" descr="Trimble Logo PNG Vector (SVG) Free Download">
            <a:extLst>
              <a:ext uri="{FF2B5EF4-FFF2-40B4-BE49-F238E27FC236}">
                <a16:creationId xmlns:a16="http://schemas.microsoft.com/office/drawing/2014/main" id="{8D85D93D-27B4-57B8-0798-748EEC99D89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60942" y="3076205"/>
            <a:ext cx="1746079" cy="39577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ransportation Lifecycle Management">
            <a:extLst>
              <a:ext uri="{FF2B5EF4-FFF2-40B4-BE49-F238E27FC236}">
                <a16:creationId xmlns:a16="http://schemas.microsoft.com/office/drawing/2014/main" id="{00FFB2EF-6043-1237-2C70-92EF7AC7A42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07021" y="2211782"/>
            <a:ext cx="2881084" cy="473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8294555"/>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diagram of a company&#10;&#10;Description automatically generated with medium confidence">
            <a:extLst>
              <a:ext uri="{FF2B5EF4-FFF2-40B4-BE49-F238E27FC236}">
                <a16:creationId xmlns:a16="http://schemas.microsoft.com/office/drawing/2014/main" id="{DEF8DD5A-908B-B4FE-08B8-9461BAB82C8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94477" y="1973083"/>
            <a:ext cx="6710067" cy="2607167"/>
          </a:xfrm>
        </p:spPr>
      </p:pic>
      <p:sp>
        <p:nvSpPr>
          <p:cNvPr id="12" name="Rectangle 11">
            <a:extLst>
              <a:ext uri="{FF2B5EF4-FFF2-40B4-BE49-F238E27FC236}">
                <a16:creationId xmlns:a16="http://schemas.microsoft.com/office/drawing/2014/main" id="{D266E415-F9A1-015D-FE4F-02A548540494}"/>
              </a:ext>
            </a:extLst>
          </p:cNvPr>
          <p:cNvSpPr/>
          <p:nvPr/>
        </p:nvSpPr>
        <p:spPr>
          <a:xfrm>
            <a:off x="6651624" y="3082924"/>
            <a:ext cx="606425" cy="317501"/>
          </a:xfrm>
          <a:prstGeom prst="rect">
            <a:avLst/>
          </a:prstGeom>
          <a:noFill/>
          <a:ln>
            <a:solidFill>
              <a:srgbClr val="04A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B312932-E2B1-0DD8-BB48-EAC50072470E}"/>
              </a:ext>
            </a:extLst>
          </p:cNvPr>
          <p:cNvSpPr/>
          <p:nvPr/>
        </p:nvSpPr>
        <p:spPr>
          <a:xfrm>
            <a:off x="8378020" y="3555140"/>
            <a:ext cx="2984352" cy="2429800"/>
          </a:xfrm>
          <a:prstGeom prst="rect">
            <a:avLst/>
          </a:prstGeom>
          <a:noFill/>
          <a:ln>
            <a:solidFill>
              <a:srgbClr val="04A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Connector: Elbow 14">
            <a:extLst>
              <a:ext uri="{FF2B5EF4-FFF2-40B4-BE49-F238E27FC236}">
                <a16:creationId xmlns:a16="http://schemas.microsoft.com/office/drawing/2014/main" id="{7B8C9D02-3FF4-81B1-DB53-615FC1953170}"/>
              </a:ext>
            </a:extLst>
          </p:cNvPr>
          <p:cNvCxnSpPr>
            <a:cxnSpLocks/>
            <a:stCxn id="12" idx="3"/>
            <a:endCxn id="13" idx="1"/>
          </p:cNvCxnSpPr>
          <p:nvPr/>
        </p:nvCxnSpPr>
        <p:spPr>
          <a:xfrm>
            <a:off x="7258049" y="3241675"/>
            <a:ext cx="1119971" cy="1528365"/>
          </a:xfrm>
          <a:prstGeom prst="bentConnector3">
            <a:avLst/>
          </a:prstGeom>
          <a:ln>
            <a:solidFill>
              <a:srgbClr val="04A264"/>
            </a:solidFill>
          </a:ln>
        </p:spPr>
        <p:style>
          <a:lnRef idx="2">
            <a:schemeClr val="accent1"/>
          </a:lnRef>
          <a:fillRef idx="0">
            <a:schemeClr val="accent1"/>
          </a:fillRef>
          <a:effectRef idx="1">
            <a:schemeClr val="accent1"/>
          </a:effectRef>
          <a:fontRef idx="minor">
            <a:schemeClr val="tx1"/>
          </a:fontRef>
        </p:style>
      </p:cxnSp>
      <p:sp>
        <p:nvSpPr>
          <p:cNvPr id="18" name="TextBox 5">
            <a:extLst>
              <a:ext uri="{FF2B5EF4-FFF2-40B4-BE49-F238E27FC236}">
                <a16:creationId xmlns:a16="http://schemas.microsoft.com/office/drawing/2014/main" id="{067DFDBC-62B1-478C-5268-6F48FD4D0C93}"/>
              </a:ext>
            </a:extLst>
          </p:cNvPr>
          <p:cNvSpPr txBox="1"/>
          <p:nvPr/>
        </p:nvSpPr>
        <p:spPr>
          <a:xfrm>
            <a:off x="685800" y="652463"/>
            <a:ext cx="5869801" cy="738664"/>
          </a:xfrm>
          <a:prstGeom prst="rect">
            <a:avLst/>
          </a:prstGeom>
        </p:spPr>
        <p:txBody>
          <a:bodyPr lIns="0" tIns="0" rIns="0" bIns="0" rtlCol="0" anchor="t">
            <a:spAutoFit/>
          </a:bodyPr>
          <a:lstStyle/>
          <a:p>
            <a:r>
              <a:rPr lang="ro-RO" sz="4800" err="1">
                <a:solidFill>
                  <a:srgbClr val="000000"/>
                </a:solidFill>
                <a:latin typeface="+mj-lt"/>
              </a:rPr>
              <a:t>Motivation</a:t>
            </a:r>
            <a:r>
              <a:rPr lang="ro-RO" sz="4800">
                <a:solidFill>
                  <a:srgbClr val="000000"/>
                </a:solidFill>
                <a:latin typeface="+mj-lt"/>
              </a:rPr>
              <a:t> </a:t>
            </a:r>
            <a:r>
              <a:rPr lang="ro-RO" sz="4800" err="1">
                <a:solidFill>
                  <a:srgbClr val="000000"/>
                </a:solidFill>
                <a:latin typeface="+mj-lt"/>
              </a:rPr>
              <a:t>Viewpoint</a:t>
            </a:r>
            <a:endParaRPr lang="en-US" sz="4800">
              <a:solidFill>
                <a:srgbClr val="000000"/>
              </a:solidFill>
              <a:latin typeface="+mj-lt"/>
            </a:endParaRPr>
          </a:p>
        </p:txBody>
      </p:sp>
      <p:sp>
        <p:nvSpPr>
          <p:cNvPr id="21" name="TextBox 6">
            <a:extLst>
              <a:ext uri="{FF2B5EF4-FFF2-40B4-BE49-F238E27FC236}">
                <a16:creationId xmlns:a16="http://schemas.microsoft.com/office/drawing/2014/main" id="{01FBC019-AB06-5AC0-D725-E156401A1CBD}"/>
              </a:ext>
            </a:extLst>
          </p:cNvPr>
          <p:cNvSpPr txBox="1"/>
          <p:nvPr/>
        </p:nvSpPr>
        <p:spPr>
          <a:xfrm>
            <a:off x="685799" y="1651969"/>
            <a:ext cx="5869801" cy="321114"/>
          </a:xfrm>
          <a:prstGeom prst="rect">
            <a:avLst/>
          </a:prstGeom>
        </p:spPr>
        <p:txBody>
          <a:bodyPr lIns="0" tIns="0" rIns="0" bIns="0" rtlCol="0" anchor="t">
            <a:spAutoFit/>
          </a:bodyPr>
          <a:lstStyle/>
          <a:p>
            <a:pPr>
              <a:lnSpc>
                <a:spcPts val="2600"/>
              </a:lnSpc>
            </a:pPr>
            <a:r>
              <a:rPr lang="en-US" sz="2000">
                <a:solidFill>
                  <a:srgbClr val="A8A8A8"/>
                </a:solidFill>
                <a:latin typeface="+mj-lt"/>
              </a:rPr>
              <a:t>Stakeholder Viewpoint</a:t>
            </a:r>
            <a:endParaRPr lang="en-US" sz="1999">
              <a:solidFill>
                <a:srgbClr val="A8A8A8"/>
              </a:solidFill>
              <a:latin typeface="+mj-lt"/>
            </a:endParaRPr>
          </a:p>
        </p:txBody>
      </p:sp>
      <p:sp>
        <p:nvSpPr>
          <p:cNvPr id="22" name="TextBox 6">
            <a:extLst>
              <a:ext uri="{FF2B5EF4-FFF2-40B4-BE49-F238E27FC236}">
                <a16:creationId xmlns:a16="http://schemas.microsoft.com/office/drawing/2014/main" id="{FB5D67D1-566B-BE2F-2B0D-8DC6352F303E}"/>
              </a:ext>
            </a:extLst>
          </p:cNvPr>
          <p:cNvSpPr txBox="1"/>
          <p:nvPr/>
        </p:nvSpPr>
        <p:spPr>
          <a:xfrm>
            <a:off x="8370400" y="2933897"/>
            <a:ext cx="2984352" cy="615553"/>
          </a:xfrm>
          <a:prstGeom prst="rect">
            <a:avLst/>
          </a:prstGeom>
        </p:spPr>
        <p:txBody>
          <a:bodyPr wrap="square" lIns="0" tIns="0" rIns="0" bIns="0" rtlCol="0" anchor="t">
            <a:spAutoFit/>
          </a:bodyPr>
          <a:lstStyle/>
          <a:p>
            <a:pPr algn="ctr"/>
            <a:r>
              <a:rPr lang="en-US" sz="2000">
                <a:solidFill>
                  <a:srgbClr val="A8A8A8"/>
                </a:solidFill>
                <a:latin typeface="+mj-lt"/>
              </a:rPr>
              <a:t>Section of the </a:t>
            </a:r>
          </a:p>
          <a:p>
            <a:pPr algn="ctr"/>
            <a:r>
              <a:rPr lang="en-US" sz="2000">
                <a:solidFill>
                  <a:srgbClr val="A8A8A8"/>
                </a:solidFill>
                <a:latin typeface="+mj-lt"/>
              </a:rPr>
              <a:t>Goal Realization Viewpoint</a:t>
            </a:r>
            <a:endParaRPr lang="en-US" sz="1999">
              <a:solidFill>
                <a:srgbClr val="A8A8A8"/>
              </a:solidFill>
              <a:latin typeface="+mj-lt"/>
            </a:endParaRPr>
          </a:p>
        </p:txBody>
      </p:sp>
      <p:sp>
        <p:nvSpPr>
          <p:cNvPr id="34" name="Subtitle 2">
            <a:extLst>
              <a:ext uri="{FF2B5EF4-FFF2-40B4-BE49-F238E27FC236}">
                <a16:creationId xmlns:a16="http://schemas.microsoft.com/office/drawing/2014/main" id="{6D675D31-D324-690D-36BB-93942698725A}"/>
              </a:ext>
            </a:extLst>
          </p:cNvPr>
          <p:cNvSpPr txBox="1">
            <a:spLocks/>
          </p:cNvSpPr>
          <p:nvPr/>
        </p:nvSpPr>
        <p:spPr>
          <a:xfrm>
            <a:off x="685799" y="5114198"/>
            <a:ext cx="7319962" cy="802063"/>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a:t>The goals of the organization can be achieved by implementing two systems:</a:t>
            </a:r>
          </a:p>
          <a:p>
            <a:pPr>
              <a:lnSpc>
                <a:spcPct val="100000"/>
              </a:lnSpc>
              <a:spcBef>
                <a:spcPts val="0"/>
              </a:spcBef>
            </a:pPr>
            <a:r>
              <a:rPr lang="en-US" sz="1600"/>
              <a:t>Transport Management System </a:t>
            </a:r>
            <a:r>
              <a:rPr lang="en-US" sz="1600" b="1"/>
              <a:t>(TMS) </a:t>
            </a:r>
          </a:p>
          <a:p>
            <a:pPr>
              <a:lnSpc>
                <a:spcPct val="100000"/>
              </a:lnSpc>
              <a:spcBef>
                <a:spcPts val="0"/>
              </a:spcBef>
            </a:pPr>
            <a:r>
              <a:rPr lang="en-US" sz="1600"/>
              <a:t>Environmental Management System </a:t>
            </a:r>
            <a:r>
              <a:rPr lang="en-US" sz="1600" b="1"/>
              <a:t>(EMS)</a:t>
            </a:r>
          </a:p>
        </p:txBody>
      </p:sp>
      <p:grpSp>
        <p:nvGrpSpPr>
          <p:cNvPr id="40" name="Group 39">
            <a:extLst>
              <a:ext uri="{FF2B5EF4-FFF2-40B4-BE49-F238E27FC236}">
                <a16:creationId xmlns:a16="http://schemas.microsoft.com/office/drawing/2014/main" id="{262FEE51-B07C-8172-81F0-E76328B7DAD2}"/>
              </a:ext>
            </a:extLst>
          </p:cNvPr>
          <p:cNvGrpSpPr/>
          <p:nvPr/>
        </p:nvGrpSpPr>
        <p:grpSpPr>
          <a:xfrm>
            <a:off x="10722114" y="0"/>
            <a:ext cx="1469886" cy="1196577"/>
            <a:chOff x="6416442" y="5661423"/>
            <a:chExt cx="1469886" cy="1196577"/>
          </a:xfrm>
        </p:grpSpPr>
        <p:sp>
          <p:nvSpPr>
            <p:cNvPr id="41" name="AutoShape 8">
              <a:extLst>
                <a:ext uri="{FF2B5EF4-FFF2-40B4-BE49-F238E27FC236}">
                  <a16:creationId xmlns:a16="http://schemas.microsoft.com/office/drawing/2014/main" id="{6FC67C79-B219-FC6A-0050-EE7DB462FA1B}"/>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42" name="Group 9">
              <a:extLst>
                <a:ext uri="{FF2B5EF4-FFF2-40B4-BE49-F238E27FC236}">
                  <a16:creationId xmlns:a16="http://schemas.microsoft.com/office/drawing/2014/main" id="{9C0BEC83-DB0A-7B2D-6A0A-0B712E071CC5}"/>
                </a:ext>
              </a:extLst>
            </p:cNvPr>
            <p:cNvGrpSpPr/>
            <p:nvPr/>
          </p:nvGrpSpPr>
          <p:grpSpPr>
            <a:xfrm>
              <a:off x="6826475" y="6194767"/>
              <a:ext cx="649821" cy="128384"/>
              <a:chOff x="0" y="-5080"/>
              <a:chExt cx="2198440" cy="434340"/>
            </a:xfrm>
          </p:grpSpPr>
          <p:sp>
            <p:nvSpPr>
              <p:cNvPr id="43" name="Freeform 10">
                <a:extLst>
                  <a:ext uri="{FF2B5EF4-FFF2-40B4-BE49-F238E27FC236}">
                    <a16:creationId xmlns:a16="http://schemas.microsoft.com/office/drawing/2014/main" id="{CBC917F2-3043-0BD0-512D-E0C45777C0B6}"/>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pic>
        <p:nvPicPr>
          <p:cNvPr id="46" name="Picture 45" descr="A diagram of software systems&#10;&#10;Description automatically generated">
            <a:extLst>
              <a:ext uri="{FF2B5EF4-FFF2-40B4-BE49-F238E27FC236}">
                <a16:creationId xmlns:a16="http://schemas.microsoft.com/office/drawing/2014/main" id="{6BD438D3-0F85-7931-1517-E2B1899AA1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23740" y="3627120"/>
            <a:ext cx="2902089" cy="2303753"/>
          </a:xfrm>
          <a:prstGeom prst="rect">
            <a:avLst/>
          </a:prstGeom>
        </p:spPr>
      </p:pic>
    </p:spTree>
    <p:extLst>
      <p:ext uri="{BB962C8B-B14F-4D97-AF65-F5344CB8AC3E}">
        <p14:creationId xmlns:p14="http://schemas.microsoft.com/office/powerpoint/2010/main" val="1974154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4A1A9-D054-0469-001C-5B524A87CCE4}"/>
              </a:ext>
            </a:extLst>
          </p:cNvPr>
          <p:cNvSpPr>
            <a:spLocks noGrp="1"/>
          </p:cNvSpPr>
          <p:nvPr>
            <p:ph type="title"/>
          </p:nvPr>
        </p:nvSpPr>
        <p:spPr/>
        <p:txBody>
          <a:bodyPr/>
          <a:lstStyle/>
          <a:p>
            <a:r>
              <a:rPr lang="en-GB" sz="4800"/>
              <a:t>Organizational Viewpoint  </a:t>
            </a:r>
            <a:r>
              <a:rPr lang="en-GB" sz="4800" b="1"/>
              <a:t>As-Is</a:t>
            </a:r>
          </a:p>
        </p:txBody>
      </p:sp>
      <p:sp>
        <p:nvSpPr>
          <p:cNvPr id="4" name="Subtitle 2">
            <a:extLst>
              <a:ext uri="{FF2B5EF4-FFF2-40B4-BE49-F238E27FC236}">
                <a16:creationId xmlns:a16="http://schemas.microsoft.com/office/drawing/2014/main" id="{24AF8588-834A-F1DC-2131-4E6C65B497DD}"/>
              </a:ext>
            </a:extLst>
          </p:cNvPr>
          <p:cNvSpPr txBox="1">
            <a:spLocks/>
          </p:cNvSpPr>
          <p:nvPr/>
        </p:nvSpPr>
        <p:spPr>
          <a:xfrm>
            <a:off x="840258" y="1860252"/>
            <a:ext cx="3036287" cy="225398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t>Strategic Decisions Board</a:t>
            </a:r>
          </a:p>
          <a:p>
            <a:pPr marL="285750" indent="-285750">
              <a:lnSpc>
                <a:spcPct val="100000"/>
              </a:lnSpc>
            </a:pPr>
            <a:r>
              <a:rPr lang="en-US" sz="1600"/>
              <a:t>IT </a:t>
            </a:r>
          </a:p>
          <a:p>
            <a:pPr marL="285750" indent="-285750">
              <a:lnSpc>
                <a:spcPct val="100000"/>
              </a:lnSpc>
            </a:pPr>
            <a:r>
              <a:rPr lang="en-US" sz="1600"/>
              <a:t>Finance </a:t>
            </a:r>
          </a:p>
          <a:p>
            <a:pPr marL="285750" indent="-285750">
              <a:lnSpc>
                <a:spcPct val="100000"/>
              </a:lnSpc>
            </a:pPr>
            <a:r>
              <a:rPr lang="en-US" sz="1600"/>
              <a:t>Front-Desk </a:t>
            </a:r>
          </a:p>
          <a:p>
            <a:pPr marL="285750" indent="-285750">
              <a:lnSpc>
                <a:spcPct val="100000"/>
              </a:lnSpc>
            </a:pPr>
            <a:r>
              <a:rPr lang="en-US" sz="1600"/>
              <a:t>Planning</a:t>
            </a:r>
          </a:p>
          <a:p>
            <a:pPr marL="285750" indent="-285750">
              <a:lnSpc>
                <a:spcPct val="100000"/>
              </a:lnSpc>
            </a:pPr>
            <a:r>
              <a:rPr lang="en-US" sz="1600"/>
              <a:t>Drivers</a:t>
            </a:r>
          </a:p>
          <a:p>
            <a:pPr marL="285750" indent="-285750">
              <a:lnSpc>
                <a:spcPct val="100000"/>
              </a:lnSpc>
            </a:pPr>
            <a:endParaRPr lang="en-US" sz="1600"/>
          </a:p>
        </p:txBody>
      </p:sp>
      <p:sp>
        <p:nvSpPr>
          <p:cNvPr id="6" name="TextBox 6">
            <a:extLst>
              <a:ext uri="{FF2B5EF4-FFF2-40B4-BE49-F238E27FC236}">
                <a16:creationId xmlns:a16="http://schemas.microsoft.com/office/drawing/2014/main" id="{4AC9C570-5D49-F26A-C2CB-7628EDBAC245}"/>
              </a:ext>
            </a:extLst>
          </p:cNvPr>
          <p:cNvSpPr txBox="1"/>
          <p:nvPr/>
        </p:nvSpPr>
        <p:spPr>
          <a:xfrm>
            <a:off x="943231" y="1528401"/>
            <a:ext cx="5869801" cy="321114"/>
          </a:xfrm>
          <a:prstGeom prst="rect">
            <a:avLst/>
          </a:prstGeom>
        </p:spPr>
        <p:txBody>
          <a:bodyPr lIns="0" tIns="0" rIns="0" bIns="0" rtlCol="0" anchor="t">
            <a:spAutoFit/>
          </a:bodyPr>
          <a:lstStyle/>
          <a:p>
            <a:pPr>
              <a:lnSpc>
                <a:spcPts val="2600"/>
              </a:lnSpc>
            </a:pPr>
            <a:r>
              <a:rPr lang="en-US" sz="2000">
                <a:solidFill>
                  <a:srgbClr val="A8A8A8"/>
                </a:solidFill>
                <a:latin typeface="+mj-lt"/>
              </a:rPr>
              <a:t>6 Main Departments</a:t>
            </a:r>
            <a:endParaRPr lang="en-US"/>
          </a:p>
        </p:txBody>
      </p:sp>
      <p:pic>
        <p:nvPicPr>
          <p:cNvPr id="8" name="Picture 7" descr="A diagram of a company&#10;&#10;Description automatically generated">
            <a:extLst>
              <a:ext uri="{FF2B5EF4-FFF2-40B4-BE49-F238E27FC236}">
                <a16:creationId xmlns:a16="http://schemas.microsoft.com/office/drawing/2014/main" id="{FEC2056E-5EEB-EAE2-96C1-D1E15EF0F3C0}"/>
              </a:ext>
            </a:extLst>
          </p:cNvPr>
          <p:cNvPicPr>
            <a:picLocks noChangeAspect="1"/>
          </p:cNvPicPr>
          <p:nvPr/>
        </p:nvPicPr>
        <p:blipFill>
          <a:blip r:embed="rId3"/>
          <a:stretch>
            <a:fillRect/>
          </a:stretch>
        </p:blipFill>
        <p:spPr>
          <a:xfrm>
            <a:off x="2234514" y="2113311"/>
            <a:ext cx="9803027" cy="4344152"/>
          </a:xfrm>
          <a:prstGeom prst="rect">
            <a:avLst/>
          </a:prstGeom>
        </p:spPr>
      </p:pic>
      <p:grpSp>
        <p:nvGrpSpPr>
          <p:cNvPr id="5" name="Group 4">
            <a:extLst>
              <a:ext uri="{FF2B5EF4-FFF2-40B4-BE49-F238E27FC236}">
                <a16:creationId xmlns:a16="http://schemas.microsoft.com/office/drawing/2014/main" id="{F9B675AA-6840-3703-0580-1CFA700849A3}"/>
              </a:ext>
            </a:extLst>
          </p:cNvPr>
          <p:cNvGrpSpPr/>
          <p:nvPr/>
        </p:nvGrpSpPr>
        <p:grpSpPr>
          <a:xfrm>
            <a:off x="10722114" y="5661423"/>
            <a:ext cx="1469886" cy="1196577"/>
            <a:chOff x="6416442" y="5661423"/>
            <a:chExt cx="1469886" cy="1196577"/>
          </a:xfrm>
        </p:grpSpPr>
        <p:sp>
          <p:nvSpPr>
            <p:cNvPr id="7" name="AutoShape 8">
              <a:extLst>
                <a:ext uri="{FF2B5EF4-FFF2-40B4-BE49-F238E27FC236}">
                  <a16:creationId xmlns:a16="http://schemas.microsoft.com/office/drawing/2014/main" id="{AF50E3F3-BF57-8844-9638-784A4B3A362E}"/>
                </a:ext>
              </a:extLst>
            </p:cNvPr>
            <p:cNvSpPr/>
            <p:nvPr/>
          </p:nvSpPr>
          <p:spPr>
            <a:xfrm>
              <a:off x="6416442" y="5661423"/>
              <a:ext cx="1469886" cy="1196577"/>
            </a:xfrm>
            <a:prstGeom prst="rect">
              <a:avLst/>
            </a:prstGeom>
            <a:solidFill>
              <a:srgbClr val="063B39"/>
            </a:solidFill>
          </p:spPr>
          <p:txBody>
            <a:bodyPr/>
            <a:lstStyle/>
            <a:p>
              <a:endParaRPr lang="en-US" sz="1200"/>
            </a:p>
          </p:txBody>
        </p:sp>
        <p:grpSp>
          <p:nvGrpSpPr>
            <p:cNvPr id="9" name="Group 9">
              <a:extLst>
                <a:ext uri="{FF2B5EF4-FFF2-40B4-BE49-F238E27FC236}">
                  <a16:creationId xmlns:a16="http://schemas.microsoft.com/office/drawing/2014/main" id="{8AF98601-22E9-8AB9-9551-F2013124C618}"/>
                </a:ext>
              </a:extLst>
            </p:cNvPr>
            <p:cNvGrpSpPr/>
            <p:nvPr/>
          </p:nvGrpSpPr>
          <p:grpSpPr>
            <a:xfrm>
              <a:off x="6826475" y="6196269"/>
              <a:ext cx="649821" cy="126882"/>
              <a:chOff x="0" y="0"/>
              <a:chExt cx="2198440" cy="429260"/>
            </a:xfrm>
          </p:grpSpPr>
          <p:sp>
            <p:nvSpPr>
              <p:cNvPr id="10" name="Freeform 10">
                <a:extLst>
                  <a:ext uri="{FF2B5EF4-FFF2-40B4-BE49-F238E27FC236}">
                    <a16:creationId xmlns:a16="http://schemas.microsoft.com/office/drawing/2014/main" id="{CD0ACDCE-9941-30BF-D320-349930BCD6C9}"/>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Tree>
    <p:extLst>
      <p:ext uri="{BB962C8B-B14F-4D97-AF65-F5344CB8AC3E}">
        <p14:creationId xmlns:p14="http://schemas.microsoft.com/office/powerpoint/2010/main" val="3418380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4A1A9-D054-0469-001C-5B524A87CCE4}"/>
              </a:ext>
            </a:extLst>
          </p:cNvPr>
          <p:cNvSpPr>
            <a:spLocks noGrp="1"/>
          </p:cNvSpPr>
          <p:nvPr>
            <p:ph type="title"/>
          </p:nvPr>
        </p:nvSpPr>
        <p:spPr/>
        <p:txBody>
          <a:bodyPr/>
          <a:lstStyle/>
          <a:p>
            <a:r>
              <a:rPr lang="en-GB" sz="4800"/>
              <a:t>Organizational Viewpoint  </a:t>
            </a:r>
            <a:r>
              <a:rPr lang="en-GB" sz="4800" b="1"/>
              <a:t>To-Be</a:t>
            </a:r>
          </a:p>
        </p:txBody>
      </p:sp>
      <p:pic>
        <p:nvPicPr>
          <p:cNvPr id="6" name="Picture 5" descr="A screenshot of a diagram&#10;&#10;Description automatically generated">
            <a:extLst>
              <a:ext uri="{FF2B5EF4-FFF2-40B4-BE49-F238E27FC236}">
                <a16:creationId xmlns:a16="http://schemas.microsoft.com/office/drawing/2014/main" id="{D72066ED-CDB0-2119-21C8-BF8EF06BEE05}"/>
              </a:ext>
            </a:extLst>
          </p:cNvPr>
          <p:cNvPicPr>
            <a:picLocks noChangeAspect="1"/>
          </p:cNvPicPr>
          <p:nvPr/>
        </p:nvPicPr>
        <p:blipFill rotWithShape="1">
          <a:blip r:embed="rId3"/>
          <a:srcRect t="2792" b="174"/>
          <a:stretch/>
        </p:blipFill>
        <p:spPr>
          <a:xfrm>
            <a:off x="3967622" y="1418067"/>
            <a:ext cx="8196649" cy="5350352"/>
          </a:xfrm>
          <a:prstGeom prst="rect">
            <a:avLst/>
          </a:prstGeom>
        </p:spPr>
      </p:pic>
      <p:pic>
        <p:nvPicPr>
          <p:cNvPr id="8" name="Picture 7" descr="A diagram of a group of people&#10;&#10;Description automatically generated">
            <a:extLst>
              <a:ext uri="{FF2B5EF4-FFF2-40B4-BE49-F238E27FC236}">
                <a16:creationId xmlns:a16="http://schemas.microsoft.com/office/drawing/2014/main" id="{85576CB3-A2F4-C1A1-E7BF-8287A3742433}"/>
              </a:ext>
            </a:extLst>
          </p:cNvPr>
          <p:cNvPicPr>
            <a:picLocks noChangeAspect="1"/>
          </p:cNvPicPr>
          <p:nvPr/>
        </p:nvPicPr>
        <p:blipFill>
          <a:blip r:embed="rId4"/>
          <a:stretch>
            <a:fillRect/>
          </a:stretch>
        </p:blipFill>
        <p:spPr>
          <a:xfrm>
            <a:off x="8920033" y="4787728"/>
            <a:ext cx="2950176" cy="1597111"/>
          </a:xfrm>
          <a:prstGeom prst="rect">
            <a:avLst/>
          </a:prstGeom>
        </p:spPr>
      </p:pic>
      <p:sp>
        <p:nvSpPr>
          <p:cNvPr id="9" name="Rectangle 8">
            <a:extLst>
              <a:ext uri="{FF2B5EF4-FFF2-40B4-BE49-F238E27FC236}">
                <a16:creationId xmlns:a16="http://schemas.microsoft.com/office/drawing/2014/main" id="{538F41C2-F1E5-4B63-7E54-384B642437FE}"/>
              </a:ext>
            </a:extLst>
          </p:cNvPr>
          <p:cNvSpPr/>
          <p:nvPr/>
        </p:nvSpPr>
        <p:spPr>
          <a:xfrm>
            <a:off x="4749769" y="2872435"/>
            <a:ext cx="1204783" cy="257432"/>
          </a:xfrm>
          <a:prstGeom prst="rect">
            <a:avLst/>
          </a:prstGeom>
          <a:solidFill>
            <a:srgbClr val="156082">
              <a:alpha val="0"/>
            </a:srgbClr>
          </a:solidFill>
          <a:ln>
            <a:solidFill>
              <a:srgbClr val="04A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8BEA52A-A8A6-A4B2-2125-5233CF2824C3}"/>
              </a:ext>
            </a:extLst>
          </p:cNvPr>
          <p:cNvSpPr/>
          <p:nvPr/>
        </p:nvSpPr>
        <p:spPr>
          <a:xfrm>
            <a:off x="7365282" y="2858146"/>
            <a:ext cx="1554891" cy="257432"/>
          </a:xfrm>
          <a:prstGeom prst="rect">
            <a:avLst/>
          </a:prstGeom>
          <a:solidFill>
            <a:srgbClr val="156082">
              <a:alpha val="0"/>
            </a:srgbClr>
          </a:solidFill>
          <a:ln>
            <a:solidFill>
              <a:srgbClr val="04A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697D549-7A7A-23B1-B181-B8A35A05BD14}"/>
              </a:ext>
            </a:extLst>
          </p:cNvPr>
          <p:cNvSpPr/>
          <p:nvPr/>
        </p:nvSpPr>
        <p:spPr>
          <a:xfrm>
            <a:off x="8920174" y="4783740"/>
            <a:ext cx="2955323" cy="1596080"/>
          </a:xfrm>
          <a:prstGeom prst="rect">
            <a:avLst/>
          </a:prstGeom>
          <a:solidFill>
            <a:srgbClr val="156082">
              <a:alpha val="0"/>
            </a:srgbClr>
          </a:solidFill>
          <a:ln>
            <a:solidFill>
              <a:srgbClr val="04A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Connector: Elbow 17">
            <a:extLst>
              <a:ext uri="{FF2B5EF4-FFF2-40B4-BE49-F238E27FC236}">
                <a16:creationId xmlns:a16="http://schemas.microsoft.com/office/drawing/2014/main" id="{BA59E1A6-9B0B-76C4-FD63-115D644CD737}"/>
              </a:ext>
            </a:extLst>
          </p:cNvPr>
          <p:cNvCxnSpPr>
            <a:cxnSpLocks/>
            <a:stCxn id="9" idx="0"/>
            <a:endCxn id="10" idx="0"/>
          </p:cNvCxnSpPr>
          <p:nvPr/>
        </p:nvCxnSpPr>
        <p:spPr>
          <a:xfrm rot="5400000" flipH="1" flipV="1">
            <a:off x="6740300" y="1470008"/>
            <a:ext cx="14289" cy="2790567"/>
          </a:xfrm>
          <a:prstGeom prst="bentConnector3">
            <a:avLst>
              <a:gd name="adj1" fmla="val 2199783"/>
            </a:avLst>
          </a:prstGeom>
          <a:ln>
            <a:solidFill>
              <a:srgbClr val="04A264"/>
            </a:solidFill>
          </a:ln>
        </p:spPr>
        <p:style>
          <a:lnRef idx="2">
            <a:schemeClr val="accent1"/>
          </a:lnRef>
          <a:fillRef idx="0">
            <a:schemeClr val="accent1"/>
          </a:fillRef>
          <a:effectRef idx="1">
            <a:schemeClr val="accent1"/>
          </a:effectRef>
          <a:fontRef idx="minor">
            <a:schemeClr val="tx1"/>
          </a:fontRef>
        </p:style>
      </p:cxnSp>
      <p:cxnSp>
        <p:nvCxnSpPr>
          <p:cNvPr id="36" name="Connector: Elbow 35">
            <a:extLst>
              <a:ext uri="{FF2B5EF4-FFF2-40B4-BE49-F238E27FC236}">
                <a16:creationId xmlns:a16="http://schemas.microsoft.com/office/drawing/2014/main" id="{8023F4A7-2345-220A-FD90-4167133DCF22}"/>
              </a:ext>
            </a:extLst>
          </p:cNvPr>
          <p:cNvCxnSpPr>
            <a:cxnSpLocks/>
          </p:cNvCxnSpPr>
          <p:nvPr/>
        </p:nvCxnSpPr>
        <p:spPr>
          <a:xfrm rot="16200000" flipH="1">
            <a:off x="6794107" y="2997592"/>
            <a:ext cx="2552830" cy="1688445"/>
          </a:xfrm>
          <a:prstGeom prst="bentConnector3">
            <a:avLst>
              <a:gd name="adj1" fmla="val 99997"/>
            </a:avLst>
          </a:prstGeom>
          <a:ln>
            <a:solidFill>
              <a:srgbClr val="04A264"/>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96052BB4-19D1-1639-7904-7C615C08F34B}"/>
              </a:ext>
            </a:extLst>
          </p:cNvPr>
          <p:cNvSpPr txBox="1"/>
          <p:nvPr/>
        </p:nvSpPr>
        <p:spPr>
          <a:xfrm>
            <a:off x="943231" y="1528401"/>
            <a:ext cx="5869801" cy="321114"/>
          </a:xfrm>
          <a:prstGeom prst="rect">
            <a:avLst/>
          </a:prstGeom>
        </p:spPr>
        <p:txBody>
          <a:bodyPr lIns="0" tIns="0" rIns="0" bIns="0" rtlCol="0" anchor="t">
            <a:spAutoFit/>
          </a:bodyPr>
          <a:lstStyle/>
          <a:p>
            <a:pPr>
              <a:lnSpc>
                <a:spcPts val="2600"/>
              </a:lnSpc>
            </a:pPr>
            <a:r>
              <a:rPr lang="en-US" sz="2000">
                <a:solidFill>
                  <a:srgbClr val="A8A8A8"/>
                </a:solidFill>
                <a:latin typeface="Aptos Display"/>
              </a:rPr>
              <a:t>Changes</a:t>
            </a:r>
          </a:p>
        </p:txBody>
      </p:sp>
      <p:sp>
        <p:nvSpPr>
          <p:cNvPr id="13" name="Subtitle 2">
            <a:extLst>
              <a:ext uri="{FF2B5EF4-FFF2-40B4-BE49-F238E27FC236}">
                <a16:creationId xmlns:a16="http://schemas.microsoft.com/office/drawing/2014/main" id="{73419A17-A23B-8AA4-E06B-5808C9E18408}"/>
              </a:ext>
            </a:extLst>
          </p:cNvPr>
          <p:cNvSpPr txBox="1">
            <a:spLocks/>
          </p:cNvSpPr>
          <p:nvPr/>
        </p:nvSpPr>
        <p:spPr>
          <a:xfrm>
            <a:off x="840258" y="1851072"/>
            <a:ext cx="3787863" cy="2242567"/>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R&amp;D and Product Departments</a:t>
            </a:r>
          </a:p>
          <a:p>
            <a:pPr marL="285750" indent="-285750">
              <a:lnSpc>
                <a:spcPct val="100000"/>
              </a:lnSpc>
            </a:pPr>
            <a:r>
              <a:rPr lang="en-US" sz="1600"/>
              <a:t>Each Microservice = One Team</a:t>
            </a:r>
            <a:endParaRPr lang="en-US"/>
          </a:p>
          <a:p>
            <a:pPr marL="285750" indent="-285750">
              <a:lnSpc>
                <a:spcPct val="100000"/>
              </a:lnSpc>
            </a:pPr>
            <a:r>
              <a:rPr lang="en-US" sz="1600"/>
              <a:t>Jan and Ryan = Product Owners</a:t>
            </a:r>
          </a:p>
          <a:p>
            <a:pPr marL="285750" indent="-285750">
              <a:lnSpc>
                <a:spcPct val="100000"/>
              </a:lnSpc>
            </a:pPr>
            <a:r>
              <a:rPr lang="en-US" sz="1600"/>
              <a:t>IT Team</a:t>
            </a:r>
          </a:p>
          <a:p>
            <a:pPr marL="742950" lvl="1">
              <a:lnSpc>
                <a:spcPct val="100000"/>
              </a:lnSpc>
              <a:buFont typeface="Courier New" panose="020B0604020202020204" pitchFamily="34" charset="0"/>
              <a:buChar char="o"/>
            </a:pPr>
            <a:r>
              <a:rPr lang="en-US" sz="1200"/>
              <a:t>2 Devs</a:t>
            </a:r>
          </a:p>
          <a:p>
            <a:pPr marL="742950" lvl="1">
              <a:lnSpc>
                <a:spcPct val="100000"/>
              </a:lnSpc>
              <a:buFont typeface="Courier New" panose="020B0604020202020204" pitchFamily="34" charset="0"/>
              <a:buChar char="o"/>
            </a:pPr>
            <a:r>
              <a:rPr lang="en-US" sz="1200"/>
              <a:t>1 QA</a:t>
            </a:r>
          </a:p>
          <a:p>
            <a:pPr marL="285750" indent="-285750">
              <a:lnSpc>
                <a:spcPct val="100000"/>
              </a:lnSpc>
            </a:pPr>
            <a:r>
              <a:rPr lang="en-US" sz="1600"/>
              <a:t>Susan and Arthur = Team Leads</a:t>
            </a:r>
          </a:p>
        </p:txBody>
      </p:sp>
      <p:grpSp>
        <p:nvGrpSpPr>
          <p:cNvPr id="3" name="Group 2">
            <a:extLst>
              <a:ext uri="{FF2B5EF4-FFF2-40B4-BE49-F238E27FC236}">
                <a16:creationId xmlns:a16="http://schemas.microsoft.com/office/drawing/2014/main" id="{F610C8A0-8966-AB9E-4D99-E4900C4BE2F6}"/>
              </a:ext>
            </a:extLst>
          </p:cNvPr>
          <p:cNvGrpSpPr/>
          <p:nvPr/>
        </p:nvGrpSpPr>
        <p:grpSpPr>
          <a:xfrm>
            <a:off x="10722114" y="0"/>
            <a:ext cx="1469886" cy="1196577"/>
            <a:chOff x="6416442" y="5661423"/>
            <a:chExt cx="1469886" cy="1196577"/>
          </a:xfrm>
        </p:grpSpPr>
        <p:sp>
          <p:nvSpPr>
            <p:cNvPr id="4" name="AutoShape 8">
              <a:extLst>
                <a:ext uri="{FF2B5EF4-FFF2-40B4-BE49-F238E27FC236}">
                  <a16:creationId xmlns:a16="http://schemas.microsoft.com/office/drawing/2014/main" id="{28485E36-D6D4-3EBA-E8F5-4B8F75A5F0E8}"/>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5" name="Group 9">
              <a:extLst>
                <a:ext uri="{FF2B5EF4-FFF2-40B4-BE49-F238E27FC236}">
                  <a16:creationId xmlns:a16="http://schemas.microsoft.com/office/drawing/2014/main" id="{C693E6F7-E703-1ED1-2F46-289AAD923492}"/>
                </a:ext>
              </a:extLst>
            </p:cNvPr>
            <p:cNvGrpSpPr/>
            <p:nvPr/>
          </p:nvGrpSpPr>
          <p:grpSpPr>
            <a:xfrm>
              <a:off x="6826475" y="6196269"/>
              <a:ext cx="649821" cy="126882"/>
              <a:chOff x="0" y="0"/>
              <a:chExt cx="2198440" cy="429260"/>
            </a:xfrm>
          </p:grpSpPr>
          <p:sp>
            <p:nvSpPr>
              <p:cNvPr id="12" name="Freeform 10">
                <a:extLst>
                  <a:ext uri="{FF2B5EF4-FFF2-40B4-BE49-F238E27FC236}">
                    <a16:creationId xmlns:a16="http://schemas.microsoft.com/office/drawing/2014/main" id="{EF59B965-F11C-551E-EFC0-4ABDD214EC3A}"/>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Tree>
    <p:extLst>
      <p:ext uri="{BB962C8B-B14F-4D97-AF65-F5344CB8AC3E}">
        <p14:creationId xmlns:p14="http://schemas.microsoft.com/office/powerpoint/2010/main" val="713075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685800" y="652463"/>
            <a:ext cx="5869801" cy="738664"/>
          </a:xfrm>
          <a:prstGeom prst="rect">
            <a:avLst/>
          </a:prstGeom>
        </p:spPr>
        <p:txBody>
          <a:bodyPr lIns="0" tIns="0" rIns="0" bIns="0" rtlCol="0" anchor="t">
            <a:spAutoFit/>
          </a:bodyPr>
          <a:lstStyle/>
          <a:p>
            <a:r>
              <a:rPr lang="ro-RO" sz="4800">
                <a:solidFill>
                  <a:srgbClr val="000000"/>
                </a:solidFill>
                <a:latin typeface="+mj-lt"/>
              </a:rPr>
              <a:t>SWOT </a:t>
            </a:r>
            <a:r>
              <a:rPr lang="ro-RO" sz="4800" err="1">
                <a:solidFill>
                  <a:srgbClr val="000000"/>
                </a:solidFill>
                <a:latin typeface="+mj-lt"/>
              </a:rPr>
              <a:t>Analysis</a:t>
            </a:r>
            <a:endParaRPr lang="en-US" sz="4800" err="1">
              <a:solidFill>
                <a:srgbClr val="000000"/>
              </a:solidFill>
              <a:latin typeface="+mj-lt"/>
            </a:endParaRPr>
          </a:p>
        </p:txBody>
      </p:sp>
      <p:pic>
        <p:nvPicPr>
          <p:cNvPr id="4" name="Picture 3">
            <a:extLst>
              <a:ext uri="{FF2B5EF4-FFF2-40B4-BE49-F238E27FC236}">
                <a16:creationId xmlns:a16="http://schemas.microsoft.com/office/drawing/2014/main" id="{ABA5AE08-2CA0-EFA8-AA69-5363CB4AEE7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662473" y="1792067"/>
            <a:ext cx="10867052" cy="4654715"/>
          </a:xfrm>
          <a:prstGeom prst="rect">
            <a:avLst/>
          </a:prstGeom>
        </p:spPr>
      </p:pic>
      <p:sp>
        <p:nvSpPr>
          <p:cNvPr id="10" name="TextBox 6">
            <a:extLst>
              <a:ext uri="{FF2B5EF4-FFF2-40B4-BE49-F238E27FC236}">
                <a16:creationId xmlns:a16="http://schemas.microsoft.com/office/drawing/2014/main" id="{75E32A09-66B7-4638-E63F-BE60DFBDA501}"/>
              </a:ext>
            </a:extLst>
          </p:cNvPr>
          <p:cNvSpPr txBox="1"/>
          <p:nvPr/>
        </p:nvSpPr>
        <p:spPr>
          <a:xfrm>
            <a:off x="685799" y="1381681"/>
            <a:ext cx="5869801" cy="321114"/>
          </a:xfrm>
          <a:prstGeom prst="rect">
            <a:avLst/>
          </a:prstGeom>
        </p:spPr>
        <p:txBody>
          <a:bodyPr lIns="0" tIns="0" rIns="0" bIns="0" rtlCol="0" anchor="t">
            <a:spAutoFit/>
          </a:bodyPr>
          <a:lstStyle/>
          <a:p>
            <a:pPr>
              <a:lnSpc>
                <a:spcPts val="2600"/>
              </a:lnSpc>
            </a:pPr>
            <a:r>
              <a:rPr lang="en-US" sz="2000">
                <a:solidFill>
                  <a:srgbClr val="A8A8A8"/>
                </a:solidFill>
                <a:latin typeface="+mj-lt"/>
              </a:rPr>
              <a:t>Top 5 most relevant points</a:t>
            </a:r>
            <a:endParaRPr lang="en-US" sz="1999">
              <a:solidFill>
                <a:srgbClr val="A8A8A8"/>
              </a:solidFill>
              <a:latin typeface="+mj-lt"/>
            </a:endParaRPr>
          </a:p>
        </p:txBody>
      </p:sp>
    </p:spTree>
    <p:extLst>
      <p:ext uri="{BB962C8B-B14F-4D97-AF65-F5344CB8AC3E}">
        <p14:creationId xmlns:p14="http://schemas.microsoft.com/office/powerpoint/2010/main" val="3628202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04A264"/>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665747" y="2226595"/>
            <a:ext cx="2791722" cy="2215991"/>
          </a:xfrm>
          <a:prstGeom prst="rect">
            <a:avLst/>
          </a:prstGeom>
        </p:spPr>
        <p:txBody>
          <a:bodyPr wrap="square" lIns="0" tIns="0" rIns="0" bIns="0" rtlCol="0" anchor="t">
            <a:spAutoFit/>
          </a:bodyPr>
          <a:lstStyle/>
          <a:p>
            <a:r>
              <a:rPr lang="en-GB" sz="4800">
                <a:solidFill>
                  <a:srgbClr val="000000"/>
                </a:solidFill>
                <a:latin typeface="+mj-lt"/>
              </a:rPr>
              <a:t>Layered Viewpoint </a:t>
            </a:r>
            <a:r>
              <a:rPr lang="en-GB" sz="4800" b="1">
                <a:solidFill>
                  <a:srgbClr val="000000"/>
                </a:solidFill>
                <a:latin typeface="+mj-lt"/>
              </a:rPr>
              <a:t>As-Is</a:t>
            </a:r>
            <a:endParaRPr lang="en-US" sz="4800" b="1">
              <a:solidFill>
                <a:srgbClr val="000000"/>
              </a:solidFill>
              <a:latin typeface="+mj-lt"/>
            </a:endParaRPr>
          </a:p>
        </p:txBody>
      </p:sp>
      <p:pic>
        <p:nvPicPr>
          <p:cNvPr id="11" name="Picture 10" descr="A diagram of a company&#10;&#10;Description automatically generated">
            <a:extLst>
              <a:ext uri="{FF2B5EF4-FFF2-40B4-BE49-F238E27FC236}">
                <a16:creationId xmlns:a16="http://schemas.microsoft.com/office/drawing/2014/main" id="{F20964D4-91CB-A5FD-650F-15848EA957DC}"/>
              </a:ext>
            </a:extLst>
          </p:cNvPr>
          <p:cNvPicPr>
            <a:picLocks noChangeAspect="1"/>
          </p:cNvPicPr>
          <p:nvPr/>
        </p:nvPicPr>
        <p:blipFill>
          <a:blip r:embed="rId3"/>
          <a:stretch>
            <a:fillRect/>
          </a:stretch>
        </p:blipFill>
        <p:spPr>
          <a:xfrm>
            <a:off x="3645039" y="1"/>
            <a:ext cx="5904554" cy="6858000"/>
          </a:xfrm>
          <a:prstGeom prst="rect">
            <a:avLst/>
          </a:prstGeom>
        </p:spPr>
      </p:pic>
    </p:spTree>
    <p:extLst>
      <p:ext uri="{BB962C8B-B14F-4D97-AF65-F5344CB8AC3E}">
        <p14:creationId xmlns:p14="http://schemas.microsoft.com/office/powerpoint/2010/main" val="1248251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any&#10;&#10;Description automatically generated">
            <a:extLst>
              <a:ext uri="{FF2B5EF4-FFF2-40B4-BE49-F238E27FC236}">
                <a16:creationId xmlns:a16="http://schemas.microsoft.com/office/drawing/2014/main" id="{F73DC1F3-0680-B2F0-2E76-EBBDA8848767}"/>
              </a:ext>
            </a:extLst>
          </p:cNvPr>
          <p:cNvPicPr>
            <a:picLocks noChangeAspect="1"/>
          </p:cNvPicPr>
          <p:nvPr/>
        </p:nvPicPr>
        <p:blipFill>
          <a:blip r:embed="rId3"/>
          <a:stretch>
            <a:fillRect/>
          </a:stretch>
        </p:blipFill>
        <p:spPr>
          <a:xfrm>
            <a:off x="397462" y="1034643"/>
            <a:ext cx="6255873" cy="5719591"/>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60E9104D-2111-A01F-92DC-0280CAC26DFE}"/>
              </a:ext>
            </a:extLst>
          </p:cNvPr>
          <p:cNvPicPr>
            <a:picLocks noChangeAspect="1"/>
          </p:cNvPicPr>
          <p:nvPr/>
        </p:nvPicPr>
        <p:blipFill rotWithShape="1">
          <a:blip r:embed="rId4"/>
          <a:srcRect t="13271" r="228" b="-54"/>
          <a:stretch/>
        </p:blipFill>
        <p:spPr>
          <a:xfrm>
            <a:off x="6956065" y="2104559"/>
            <a:ext cx="4375041" cy="4652913"/>
          </a:xfrm>
          <a:prstGeom prst="rect">
            <a:avLst/>
          </a:prstGeom>
        </p:spPr>
      </p:pic>
      <p:sp>
        <p:nvSpPr>
          <p:cNvPr id="7" name="TextBox 5">
            <a:extLst>
              <a:ext uri="{FF2B5EF4-FFF2-40B4-BE49-F238E27FC236}">
                <a16:creationId xmlns:a16="http://schemas.microsoft.com/office/drawing/2014/main" id="{5187D860-A846-49F6-0645-7C51A14AB2CD}"/>
              </a:ext>
            </a:extLst>
          </p:cNvPr>
          <p:cNvSpPr txBox="1"/>
          <p:nvPr/>
        </p:nvSpPr>
        <p:spPr>
          <a:xfrm>
            <a:off x="6751721" y="411832"/>
            <a:ext cx="4937354" cy="1477328"/>
          </a:xfrm>
          <a:prstGeom prst="rect">
            <a:avLst/>
          </a:prstGeom>
        </p:spPr>
        <p:txBody>
          <a:bodyPr wrap="square" lIns="0" tIns="0" rIns="0" bIns="0" rtlCol="0" anchor="t">
            <a:spAutoFit/>
          </a:bodyPr>
          <a:lstStyle/>
          <a:p>
            <a:r>
              <a:rPr lang="en-GB" sz="4800">
                <a:solidFill>
                  <a:srgbClr val="000000"/>
                </a:solidFill>
                <a:latin typeface="+mj-lt"/>
              </a:rPr>
              <a:t>Layered Viewpoint </a:t>
            </a:r>
            <a:r>
              <a:rPr lang="en-GB" sz="4800" b="1">
                <a:solidFill>
                  <a:srgbClr val="000000"/>
                </a:solidFill>
                <a:latin typeface="+mj-lt"/>
              </a:rPr>
              <a:t>To-Be</a:t>
            </a:r>
            <a:endParaRPr lang="en-US" sz="4800" b="1">
              <a:solidFill>
                <a:srgbClr val="000000"/>
              </a:solidFill>
              <a:latin typeface="+mj-lt"/>
            </a:endParaRPr>
          </a:p>
        </p:txBody>
      </p:sp>
      <p:grpSp>
        <p:nvGrpSpPr>
          <p:cNvPr id="9" name="Group 8">
            <a:extLst>
              <a:ext uri="{FF2B5EF4-FFF2-40B4-BE49-F238E27FC236}">
                <a16:creationId xmlns:a16="http://schemas.microsoft.com/office/drawing/2014/main" id="{7FE63454-B136-2D16-CDDA-2B1E09EB8D35}"/>
              </a:ext>
            </a:extLst>
          </p:cNvPr>
          <p:cNvGrpSpPr/>
          <p:nvPr/>
        </p:nvGrpSpPr>
        <p:grpSpPr>
          <a:xfrm>
            <a:off x="10722114" y="0"/>
            <a:ext cx="1469886" cy="1196577"/>
            <a:chOff x="6416442" y="5661423"/>
            <a:chExt cx="1469886" cy="1196577"/>
          </a:xfrm>
        </p:grpSpPr>
        <p:sp>
          <p:nvSpPr>
            <p:cNvPr id="3" name="AutoShape 8">
              <a:extLst>
                <a:ext uri="{FF2B5EF4-FFF2-40B4-BE49-F238E27FC236}">
                  <a16:creationId xmlns:a16="http://schemas.microsoft.com/office/drawing/2014/main" id="{0496E3B4-856B-387F-611F-3A687815D0DD}"/>
                </a:ext>
              </a:extLst>
            </p:cNvPr>
            <p:cNvSpPr/>
            <p:nvPr/>
          </p:nvSpPr>
          <p:spPr>
            <a:xfrm>
              <a:off x="6416442" y="5661423"/>
              <a:ext cx="1469886" cy="1196577"/>
            </a:xfrm>
            <a:prstGeom prst="rect">
              <a:avLst/>
            </a:prstGeom>
            <a:solidFill>
              <a:srgbClr val="063B39"/>
            </a:solidFill>
          </p:spPr>
          <p:txBody>
            <a:bodyPr/>
            <a:lstStyle/>
            <a:p>
              <a:endParaRPr lang="en-US" sz="1200"/>
            </a:p>
          </p:txBody>
        </p:sp>
        <p:grpSp>
          <p:nvGrpSpPr>
            <p:cNvPr id="6" name="Group 9">
              <a:extLst>
                <a:ext uri="{FF2B5EF4-FFF2-40B4-BE49-F238E27FC236}">
                  <a16:creationId xmlns:a16="http://schemas.microsoft.com/office/drawing/2014/main" id="{5E2A9239-DA52-4E6C-D462-A81EFFC66D83}"/>
                </a:ext>
              </a:extLst>
            </p:cNvPr>
            <p:cNvGrpSpPr/>
            <p:nvPr/>
          </p:nvGrpSpPr>
          <p:grpSpPr>
            <a:xfrm>
              <a:off x="6826475" y="6194767"/>
              <a:ext cx="649821" cy="128384"/>
              <a:chOff x="0" y="-5080"/>
              <a:chExt cx="2198440" cy="434340"/>
            </a:xfrm>
          </p:grpSpPr>
          <p:sp>
            <p:nvSpPr>
              <p:cNvPr id="8" name="Freeform 10">
                <a:extLst>
                  <a:ext uri="{FF2B5EF4-FFF2-40B4-BE49-F238E27FC236}">
                    <a16:creationId xmlns:a16="http://schemas.microsoft.com/office/drawing/2014/main" id="{A11C6F10-6C1A-8CD7-2B70-E5EAC00FD4C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chemeClr val="bg1"/>
              </a:solidFill>
            </p:spPr>
            <p:txBody>
              <a:bodyPr/>
              <a:lstStyle/>
              <a:p>
                <a:endParaRPr lang="en-US" sz="1200"/>
              </a:p>
            </p:txBody>
          </p:sp>
        </p:grpSp>
      </p:grpSp>
    </p:spTree>
    <p:extLst>
      <p:ext uri="{BB962C8B-B14F-4D97-AF65-F5344CB8AC3E}">
        <p14:creationId xmlns:p14="http://schemas.microsoft.com/office/powerpoint/2010/main" val="490101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1659660" y="3076943"/>
            <a:ext cx="9506157" cy="738664"/>
          </a:xfrm>
          <a:prstGeom prst="rect">
            <a:avLst/>
          </a:prstGeom>
        </p:spPr>
        <p:txBody>
          <a:bodyPr wrap="square" lIns="0" tIns="0" rIns="0" bIns="0" rtlCol="0" anchor="t">
            <a:spAutoFit/>
          </a:bodyPr>
          <a:lstStyle/>
          <a:p>
            <a:r>
              <a:rPr lang="en-GB" sz="4800">
                <a:solidFill>
                  <a:srgbClr val="000000"/>
                </a:solidFill>
                <a:ea typeface="+mn-lt"/>
                <a:cs typeface="+mn-lt"/>
              </a:rPr>
              <a:t>Infrastructure Improvement Plateau</a:t>
            </a:r>
            <a:endParaRPr lang="en-US" sz="4800">
              <a:solidFill>
                <a:srgbClr val="000000"/>
              </a:solidFill>
              <a:ea typeface="+mn-lt"/>
              <a:cs typeface="+mn-lt"/>
            </a:endParaRPr>
          </a:p>
        </p:txBody>
      </p:sp>
      <p:grpSp>
        <p:nvGrpSpPr>
          <p:cNvPr id="9" name="Group 8">
            <a:extLst>
              <a:ext uri="{FF2B5EF4-FFF2-40B4-BE49-F238E27FC236}">
                <a16:creationId xmlns:a16="http://schemas.microsoft.com/office/drawing/2014/main" id="{5D1D38FB-60F2-F51E-33F5-E6078AB74504}"/>
              </a:ext>
            </a:extLst>
          </p:cNvPr>
          <p:cNvGrpSpPr/>
          <p:nvPr/>
        </p:nvGrpSpPr>
        <p:grpSpPr>
          <a:xfrm>
            <a:off x="849245" y="3070087"/>
            <a:ext cx="807279" cy="754839"/>
            <a:chOff x="2505767" y="3556000"/>
            <a:chExt cx="1094408" cy="1097186"/>
          </a:xfrm>
        </p:grpSpPr>
        <p:sp>
          <p:nvSpPr>
            <p:cNvPr id="3" name="AutoShape 8">
              <a:extLst>
                <a:ext uri="{FF2B5EF4-FFF2-40B4-BE49-F238E27FC236}">
                  <a16:creationId xmlns:a16="http://schemas.microsoft.com/office/drawing/2014/main" id="{C63FD763-EB01-F354-69E0-3C79F7477ED3}"/>
                </a:ext>
              </a:extLst>
            </p:cNvPr>
            <p:cNvSpPr/>
            <p:nvPr/>
          </p:nvSpPr>
          <p:spPr>
            <a:xfrm>
              <a:off x="2505767" y="3556000"/>
              <a:ext cx="1094408" cy="1097186"/>
            </a:xfrm>
            <a:prstGeom prst="flowChartConnector">
              <a:avLst/>
            </a:prstGeom>
            <a:solidFill>
              <a:srgbClr val="DCF8B6"/>
            </a:solidFill>
          </p:spPr>
          <p:txBody>
            <a:bodyPr lIns="91440" tIns="45720" rIns="91440" bIns="45720" anchor="t"/>
            <a:lstStyle/>
            <a:p>
              <a:endParaRPr lang="en-US" sz="3200" b="1">
                <a:solidFill>
                  <a:schemeClr val="bg1"/>
                </a:solidFill>
              </a:endParaRPr>
            </a:p>
          </p:txBody>
        </p:sp>
        <p:sp>
          <p:nvSpPr>
            <p:cNvPr id="4" name="TextBox 3">
              <a:extLst>
                <a:ext uri="{FF2B5EF4-FFF2-40B4-BE49-F238E27FC236}">
                  <a16:creationId xmlns:a16="http://schemas.microsoft.com/office/drawing/2014/main" id="{2D884AE8-CDE3-68EF-DACE-D9D029E1ECB4}"/>
                </a:ext>
              </a:extLst>
            </p:cNvPr>
            <p:cNvSpPr txBox="1"/>
            <p:nvPr/>
          </p:nvSpPr>
          <p:spPr>
            <a:xfrm>
              <a:off x="2841362" y="3744800"/>
              <a:ext cx="413027" cy="655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bg1"/>
                  </a:solidFill>
                </a:rPr>
                <a:t>1</a:t>
              </a:r>
            </a:p>
          </p:txBody>
        </p:sp>
      </p:grpSp>
    </p:spTree>
    <p:extLst>
      <p:ext uri="{BB962C8B-B14F-4D97-AF65-F5344CB8AC3E}">
        <p14:creationId xmlns:p14="http://schemas.microsoft.com/office/powerpoint/2010/main" val="1385807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A diagram of a computer system&#10;&#10;Description automatically generated">
            <a:extLst>
              <a:ext uri="{FF2B5EF4-FFF2-40B4-BE49-F238E27FC236}">
                <a16:creationId xmlns:a16="http://schemas.microsoft.com/office/drawing/2014/main" id="{B5A50C7B-E91B-2A17-9A85-BC507049AC75}"/>
              </a:ext>
            </a:extLst>
          </p:cNvPr>
          <p:cNvPicPr>
            <a:picLocks noChangeAspect="1"/>
          </p:cNvPicPr>
          <p:nvPr/>
        </p:nvPicPr>
        <p:blipFill>
          <a:blip r:embed="rId3"/>
          <a:stretch>
            <a:fillRect/>
          </a:stretch>
        </p:blipFill>
        <p:spPr>
          <a:xfrm>
            <a:off x="848900" y="3719"/>
            <a:ext cx="10497000" cy="6858000"/>
          </a:xfrm>
          <a:prstGeom prst="rect">
            <a:avLst/>
          </a:prstGeom>
        </p:spPr>
      </p:pic>
    </p:spTree>
    <p:extLst>
      <p:ext uri="{BB962C8B-B14F-4D97-AF65-F5344CB8AC3E}">
        <p14:creationId xmlns:p14="http://schemas.microsoft.com/office/powerpoint/2010/main" val="2932792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F51CE0-79D2-5C62-9AAD-9EB94C6308BD}"/>
              </a:ext>
            </a:extLst>
          </p:cNvPr>
          <p:cNvGrpSpPr/>
          <p:nvPr/>
        </p:nvGrpSpPr>
        <p:grpSpPr>
          <a:xfrm>
            <a:off x="10722114" y="0"/>
            <a:ext cx="1469886" cy="1196577"/>
            <a:chOff x="6416442" y="5661423"/>
            <a:chExt cx="1469886" cy="1196577"/>
          </a:xfrm>
        </p:grpSpPr>
        <p:sp>
          <p:nvSpPr>
            <p:cNvPr id="6" name="AutoShape 8">
              <a:extLst>
                <a:ext uri="{FF2B5EF4-FFF2-40B4-BE49-F238E27FC236}">
                  <a16:creationId xmlns:a16="http://schemas.microsoft.com/office/drawing/2014/main" id="{36DDB2EA-EE11-A856-0C91-DA5F603E45F0}"/>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7" name="Group 9">
              <a:extLst>
                <a:ext uri="{FF2B5EF4-FFF2-40B4-BE49-F238E27FC236}">
                  <a16:creationId xmlns:a16="http://schemas.microsoft.com/office/drawing/2014/main" id="{A171E14A-5A02-69C7-CB3A-C936866CBCFB}"/>
                </a:ext>
              </a:extLst>
            </p:cNvPr>
            <p:cNvGrpSpPr/>
            <p:nvPr/>
          </p:nvGrpSpPr>
          <p:grpSpPr>
            <a:xfrm>
              <a:off x="6826475" y="6196269"/>
              <a:ext cx="649821" cy="126882"/>
              <a:chOff x="0" y="0"/>
              <a:chExt cx="2198440" cy="429260"/>
            </a:xfrm>
          </p:grpSpPr>
          <p:sp>
            <p:nvSpPr>
              <p:cNvPr id="8" name="Freeform 10">
                <a:extLst>
                  <a:ext uri="{FF2B5EF4-FFF2-40B4-BE49-F238E27FC236}">
                    <a16:creationId xmlns:a16="http://schemas.microsoft.com/office/drawing/2014/main" id="{C57C33F1-C2B7-82AC-1D6C-CB4F00B09A51}"/>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
        <p:nvSpPr>
          <p:cNvPr id="13" name="TextBox 5">
            <a:extLst>
              <a:ext uri="{FF2B5EF4-FFF2-40B4-BE49-F238E27FC236}">
                <a16:creationId xmlns:a16="http://schemas.microsoft.com/office/drawing/2014/main" id="{C114CA87-0997-0A1B-4820-6362F720C0FE}"/>
              </a:ext>
            </a:extLst>
          </p:cNvPr>
          <p:cNvSpPr txBox="1"/>
          <p:nvPr/>
        </p:nvSpPr>
        <p:spPr>
          <a:xfrm>
            <a:off x="4790038" y="3035754"/>
            <a:ext cx="3193914" cy="738664"/>
          </a:xfrm>
          <a:prstGeom prst="rect">
            <a:avLst/>
          </a:prstGeom>
        </p:spPr>
        <p:txBody>
          <a:bodyPr wrap="square" lIns="0" tIns="0" rIns="0" bIns="0" rtlCol="0" anchor="t">
            <a:spAutoFit/>
          </a:bodyPr>
          <a:lstStyle/>
          <a:p>
            <a:r>
              <a:rPr lang="en-GB" sz="4800">
                <a:solidFill>
                  <a:srgbClr val="000000"/>
                </a:solidFill>
                <a:ea typeface="+mn-lt"/>
                <a:cs typeface="+mn-lt"/>
              </a:rPr>
              <a:t>Adding TMS</a:t>
            </a:r>
            <a:endParaRPr lang="en-US"/>
          </a:p>
        </p:txBody>
      </p:sp>
      <p:grpSp>
        <p:nvGrpSpPr>
          <p:cNvPr id="9" name="Group 8">
            <a:extLst>
              <a:ext uri="{FF2B5EF4-FFF2-40B4-BE49-F238E27FC236}">
                <a16:creationId xmlns:a16="http://schemas.microsoft.com/office/drawing/2014/main" id="{5D1D38FB-60F2-F51E-33F5-E6078AB74504}"/>
              </a:ext>
            </a:extLst>
          </p:cNvPr>
          <p:cNvGrpSpPr/>
          <p:nvPr/>
        </p:nvGrpSpPr>
        <p:grpSpPr>
          <a:xfrm>
            <a:off x="3979623" y="3028898"/>
            <a:ext cx="807279" cy="754839"/>
            <a:chOff x="2505767" y="3556000"/>
            <a:chExt cx="1094408" cy="1097186"/>
          </a:xfrm>
        </p:grpSpPr>
        <p:sp>
          <p:nvSpPr>
            <p:cNvPr id="3" name="AutoShape 8">
              <a:extLst>
                <a:ext uri="{FF2B5EF4-FFF2-40B4-BE49-F238E27FC236}">
                  <a16:creationId xmlns:a16="http://schemas.microsoft.com/office/drawing/2014/main" id="{C63FD763-EB01-F354-69E0-3C79F7477ED3}"/>
                </a:ext>
              </a:extLst>
            </p:cNvPr>
            <p:cNvSpPr/>
            <p:nvPr/>
          </p:nvSpPr>
          <p:spPr>
            <a:xfrm>
              <a:off x="2505767" y="3556000"/>
              <a:ext cx="1094408" cy="1097186"/>
            </a:xfrm>
            <a:prstGeom prst="flowChartConnector">
              <a:avLst/>
            </a:prstGeom>
            <a:solidFill>
              <a:srgbClr val="DCF8B6"/>
            </a:solidFill>
          </p:spPr>
          <p:txBody>
            <a:bodyPr lIns="91440" tIns="45720" rIns="91440" bIns="45720" anchor="t"/>
            <a:lstStyle/>
            <a:p>
              <a:endParaRPr lang="en-US" sz="3200" b="1">
                <a:solidFill>
                  <a:schemeClr val="bg1"/>
                </a:solidFill>
              </a:endParaRPr>
            </a:p>
          </p:txBody>
        </p:sp>
        <p:sp>
          <p:nvSpPr>
            <p:cNvPr id="4" name="TextBox 3">
              <a:extLst>
                <a:ext uri="{FF2B5EF4-FFF2-40B4-BE49-F238E27FC236}">
                  <a16:creationId xmlns:a16="http://schemas.microsoft.com/office/drawing/2014/main" id="{2D884AE8-CDE3-68EF-DACE-D9D029E1ECB4}"/>
                </a:ext>
              </a:extLst>
            </p:cNvPr>
            <p:cNvSpPr txBox="1"/>
            <p:nvPr/>
          </p:nvSpPr>
          <p:spPr>
            <a:xfrm>
              <a:off x="2841362" y="3744800"/>
              <a:ext cx="413027" cy="7605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bg1"/>
                  </a:solidFill>
                </a:rPr>
                <a:t>2</a:t>
              </a:r>
            </a:p>
          </p:txBody>
        </p:sp>
      </p:grpSp>
    </p:spTree>
    <p:extLst>
      <p:ext uri="{BB962C8B-B14F-4D97-AF65-F5344CB8AC3E}">
        <p14:creationId xmlns:p14="http://schemas.microsoft.com/office/powerpoint/2010/main" val="1185932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2E00E10-C866-0B6F-3095-02F653901DE4}"/>
              </a:ext>
            </a:extLst>
          </p:cNvPr>
          <p:cNvSpPr/>
          <p:nvPr/>
        </p:nvSpPr>
        <p:spPr>
          <a:xfrm>
            <a:off x="13300" y="2251618"/>
            <a:ext cx="12193332" cy="1784734"/>
          </a:xfrm>
          <a:prstGeom prst="rect">
            <a:avLst/>
          </a:prstGeom>
          <a:solidFill>
            <a:srgbClr val="DCF8B6"/>
          </a:solidFill>
          <a:ln>
            <a:solidFill>
              <a:srgbClr val="DCF8B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DCEA1F3-A6BA-FF1C-0A6C-A14A8242B2D4}"/>
              </a:ext>
            </a:extLst>
          </p:cNvPr>
          <p:cNvSpPr/>
          <p:nvPr/>
        </p:nvSpPr>
        <p:spPr>
          <a:xfrm>
            <a:off x="0" y="4414945"/>
            <a:ext cx="12193332" cy="1784734"/>
          </a:xfrm>
          <a:prstGeom prst="rect">
            <a:avLst/>
          </a:prstGeom>
          <a:solidFill>
            <a:srgbClr val="F6F6F6"/>
          </a:solidFill>
          <a:ln>
            <a:solidFill>
              <a:srgbClr val="F6F6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7C62135-792F-875D-ABEB-A695C1C8C9F1}"/>
              </a:ext>
            </a:extLst>
          </p:cNvPr>
          <p:cNvGrpSpPr/>
          <p:nvPr/>
        </p:nvGrpSpPr>
        <p:grpSpPr>
          <a:xfrm>
            <a:off x="872481" y="2574047"/>
            <a:ext cx="3448177" cy="1288374"/>
            <a:chOff x="840258" y="1538698"/>
            <a:chExt cx="3448177" cy="1288374"/>
          </a:xfrm>
        </p:grpSpPr>
        <p:sp>
          <p:nvSpPr>
            <p:cNvPr id="11" name="TextBox 10">
              <a:extLst>
                <a:ext uri="{FF2B5EF4-FFF2-40B4-BE49-F238E27FC236}">
                  <a16:creationId xmlns:a16="http://schemas.microsoft.com/office/drawing/2014/main" id="{CA9C4164-A9BE-3EAB-3D8B-2FBA1287F434}"/>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Transport Order Application</a:t>
              </a:r>
              <a:endParaRPr lang="en-US"/>
            </a:p>
          </p:txBody>
        </p:sp>
        <p:sp>
          <p:nvSpPr>
            <p:cNvPr id="13" name="Subtitle 2">
              <a:extLst>
                <a:ext uri="{FF2B5EF4-FFF2-40B4-BE49-F238E27FC236}">
                  <a16:creationId xmlns:a16="http://schemas.microsoft.com/office/drawing/2014/main" id="{6849EABE-F4E4-AAD9-A7DA-95D385C4F984}"/>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Manages the creation and tracking of transport orders</a:t>
              </a:r>
            </a:p>
          </p:txBody>
        </p:sp>
      </p:grpSp>
      <p:grpSp>
        <p:nvGrpSpPr>
          <p:cNvPr id="19" name="Group 18">
            <a:extLst>
              <a:ext uri="{FF2B5EF4-FFF2-40B4-BE49-F238E27FC236}">
                <a16:creationId xmlns:a16="http://schemas.microsoft.com/office/drawing/2014/main" id="{530ED99F-22AA-52E9-A5FF-2A1E8343F787}"/>
              </a:ext>
            </a:extLst>
          </p:cNvPr>
          <p:cNvGrpSpPr/>
          <p:nvPr/>
        </p:nvGrpSpPr>
        <p:grpSpPr>
          <a:xfrm>
            <a:off x="8182145" y="4598270"/>
            <a:ext cx="3448177" cy="1288374"/>
            <a:chOff x="840258" y="1538698"/>
            <a:chExt cx="3448177" cy="1288374"/>
          </a:xfrm>
        </p:grpSpPr>
        <p:sp>
          <p:nvSpPr>
            <p:cNvPr id="20" name="TextBox 19">
              <a:extLst>
                <a:ext uri="{FF2B5EF4-FFF2-40B4-BE49-F238E27FC236}">
                  <a16:creationId xmlns:a16="http://schemas.microsoft.com/office/drawing/2014/main" id="{A710CB29-A7B1-739B-51AC-06483DCEC22E}"/>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IDS Application</a:t>
              </a:r>
              <a:endParaRPr lang="en-US"/>
            </a:p>
          </p:txBody>
        </p:sp>
        <p:sp>
          <p:nvSpPr>
            <p:cNvPr id="21" name="Subtitle 2">
              <a:extLst>
                <a:ext uri="{FF2B5EF4-FFF2-40B4-BE49-F238E27FC236}">
                  <a16:creationId xmlns:a16="http://schemas.microsoft.com/office/drawing/2014/main" id="{970D61A1-E961-FD7B-192D-97B97513195B}"/>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Secures data exchanges in the logistics network, ensuring compliance and enhancing inter-company communication reliability</a:t>
              </a:r>
            </a:p>
          </p:txBody>
        </p:sp>
      </p:grpSp>
      <p:grpSp>
        <p:nvGrpSpPr>
          <p:cNvPr id="22" name="Group 21">
            <a:extLst>
              <a:ext uri="{FF2B5EF4-FFF2-40B4-BE49-F238E27FC236}">
                <a16:creationId xmlns:a16="http://schemas.microsoft.com/office/drawing/2014/main" id="{8A843318-29D3-BBAC-B612-E5665070F8AC}"/>
              </a:ext>
            </a:extLst>
          </p:cNvPr>
          <p:cNvGrpSpPr/>
          <p:nvPr/>
        </p:nvGrpSpPr>
        <p:grpSpPr>
          <a:xfrm>
            <a:off x="4528023" y="4598270"/>
            <a:ext cx="3448177" cy="1288374"/>
            <a:chOff x="840258" y="1538698"/>
            <a:chExt cx="3448177" cy="1288374"/>
          </a:xfrm>
        </p:grpSpPr>
        <p:sp>
          <p:nvSpPr>
            <p:cNvPr id="23" name="TextBox 22">
              <a:extLst>
                <a:ext uri="{FF2B5EF4-FFF2-40B4-BE49-F238E27FC236}">
                  <a16:creationId xmlns:a16="http://schemas.microsoft.com/office/drawing/2014/main" id="{D5075C7C-8BF4-93E7-1B9D-23F0E3D7C4A9}"/>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Finance Application</a:t>
              </a:r>
              <a:endParaRPr lang="en-US"/>
            </a:p>
          </p:txBody>
        </p:sp>
        <p:sp>
          <p:nvSpPr>
            <p:cNvPr id="24" name="Subtitle 2">
              <a:extLst>
                <a:ext uri="{FF2B5EF4-FFF2-40B4-BE49-F238E27FC236}">
                  <a16:creationId xmlns:a16="http://schemas.microsoft.com/office/drawing/2014/main" id="{D449984F-836F-064F-94A3-B21105D69871}"/>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Supports financial operations and customer invoicing</a:t>
              </a:r>
            </a:p>
          </p:txBody>
        </p:sp>
      </p:grpSp>
      <p:grpSp>
        <p:nvGrpSpPr>
          <p:cNvPr id="25" name="Group 24">
            <a:extLst>
              <a:ext uri="{FF2B5EF4-FFF2-40B4-BE49-F238E27FC236}">
                <a16:creationId xmlns:a16="http://schemas.microsoft.com/office/drawing/2014/main" id="{AA5E7772-38ED-266C-7B35-883142534077}"/>
              </a:ext>
            </a:extLst>
          </p:cNvPr>
          <p:cNvGrpSpPr/>
          <p:nvPr/>
        </p:nvGrpSpPr>
        <p:grpSpPr>
          <a:xfrm>
            <a:off x="4528023" y="2574047"/>
            <a:ext cx="3448177" cy="1288374"/>
            <a:chOff x="840258" y="1538698"/>
            <a:chExt cx="3448177" cy="1288374"/>
          </a:xfrm>
        </p:grpSpPr>
        <p:sp>
          <p:nvSpPr>
            <p:cNvPr id="26" name="TextBox 25">
              <a:extLst>
                <a:ext uri="{FF2B5EF4-FFF2-40B4-BE49-F238E27FC236}">
                  <a16:creationId xmlns:a16="http://schemas.microsoft.com/office/drawing/2014/main" id="{A3A1ECBB-0A47-193F-7C6F-EE554E559B4A}"/>
                </a:ext>
              </a:extLst>
            </p:cNvPr>
            <p:cNvSpPr txBox="1"/>
            <p:nvPr/>
          </p:nvSpPr>
          <p:spPr>
            <a:xfrm>
              <a:off x="943231" y="1538698"/>
              <a:ext cx="3345204"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Shipment Planning Application</a:t>
              </a:r>
              <a:endParaRPr lang="en-US"/>
            </a:p>
          </p:txBody>
        </p:sp>
        <p:sp>
          <p:nvSpPr>
            <p:cNvPr id="27" name="Subtitle 2">
              <a:extLst>
                <a:ext uri="{FF2B5EF4-FFF2-40B4-BE49-F238E27FC236}">
                  <a16:creationId xmlns:a16="http://schemas.microsoft.com/office/drawing/2014/main" id="{8BE54E76-BC67-5EF7-6398-C06DC4E92F57}"/>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Optimizes shipment routes and schedules using advanced analytics for efficient, real-time logistics management</a:t>
              </a:r>
            </a:p>
          </p:txBody>
        </p:sp>
      </p:grpSp>
      <p:grpSp>
        <p:nvGrpSpPr>
          <p:cNvPr id="28" name="Group 27">
            <a:extLst>
              <a:ext uri="{FF2B5EF4-FFF2-40B4-BE49-F238E27FC236}">
                <a16:creationId xmlns:a16="http://schemas.microsoft.com/office/drawing/2014/main" id="{FB245F1B-6ADE-6714-38CF-BB8A7DA06319}"/>
              </a:ext>
            </a:extLst>
          </p:cNvPr>
          <p:cNvGrpSpPr/>
          <p:nvPr/>
        </p:nvGrpSpPr>
        <p:grpSpPr>
          <a:xfrm>
            <a:off x="872481" y="4598270"/>
            <a:ext cx="3448177" cy="1288374"/>
            <a:chOff x="840258" y="1538698"/>
            <a:chExt cx="3448177" cy="1288374"/>
          </a:xfrm>
        </p:grpSpPr>
        <p:sp>
          <p:nvSpPr>
            <p:cNvPr id="29" name="TextBox 28">
              <a:extLst>
                <a:ext uri="{FF2B5EF4-FFF2-40B4-BE49-F238E27FC236}">
                  <a16:creationId xmlns:a16="http://schemas.microsoft.com/office/drawing/2014/main" id="{FF71E6A0-9128-FCE9-2DB5-F80835915AA8}"/>
                </a:ext>
              </a:extLst>
            </p:cNvPr>
            <p:cNvSpPr txBox="1"/>
            <p:nvPr/>
          </p:nvSpPr>
          <p:spPr>
            <a:xfrm>
              <a:off x="943231" y="1538698"/>
              <a:ext cx="3120423"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Progress Application</a:t>
              </a:r>
              <a:endParaRPr lang="en-US"/>
            </a:p>
          </p:txBody>
        </p:sp>
        <p:sp>
          <p:nvSpPr>
            <p:cNvPr id="30" name="Subtitle 2">
              <a:extLst>
                <a:ext uri="{FF2B5EF4-FFF2-40B4-BE49-F238E27FC236}">
                  <a16:creationId xmlns:a16="http://schemas.microsoft.com/office/drawing/2014/main" id="{0176E032-FBCC-B797-9231-B76AD5C428F8}"/>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Tracks the progress of logistical operations against set objectives, focusing on cost-effectiveness and operational timelines</a:t>
              </a:r>
            </a:p>
          </p:txBody>
        </p:sp>
      </p:grpSp>
      <p:grpSp>
        <p:nvGrpSpPr>
          <p:cNvPr id="31" name="Group 30">
            <a:extLst>
              <a:ext uri="{FF2B5EF4-FFF2-40B4-BE49-F238E27FC236}">
                <a16:creationId xmlns:a16="http://schemas.microsoft.com/office/drawing/2014/main" id="{4350F022-E174-B394-EBDF-312CECFA643E}"/>
              </a:ext>
            </a:extLst>
          </p:cNvPr>
          <p:cNvGrpSpPr/>
          <p:nvPr/>
        </p:nvGrpSpPr>
        <p:grpSpPr>
          <a:xfrm>
            <a:off x="8096125" y="2574047"/>
            <a:ext cx="3448177" cy="1288374"/>
            <a:chOff x="840258" y="1538698"/>
            <a:chExt cx="3448177" cy="1288374"/>
          </a:xfrm>
        </p:grpSpPr>
        <p:sp>
          <p:nvSpPr>
            <p:cNvPr id="32" name="TextBox 31">
              <a:extLst>
                <a:ext uri="{FF2B5EF4-FFF2-40B4-BE49-F238E27FC236}">
                  <a16:creationId xmlns:a16="http://schemas.microsoft.com/office/drawing/2014/main" id="{926BA662-0CFF-498A-CE7C-595D4C0DC0D3}"/>
                </a:ext>
              </a:extLst>
            </p:cNvPr>
            <p:cNvSpPr txBox="1"/>
            <p:nvPr/>
          </p:nvSpPr>
          <p:spPr>
            <a:xfrm>
              <a:off x="943231" y="1538698"/>
              <a:ext cx="3345204" cy="321114"/>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DMS Application</a:t>
              </a:r>
              <a:endParaRPr lang="en-US"/>
            </a:p>
          </p:txBody>
        </p:sp>
        <p:sp>
          <p:nvSpPr>
            <p:cNvPr id="33" name="Subtitle 2">
              <a:extLst>
                <a:ext uri="{FF2B5EF4-FFF2-40B4-BE49-F238E27FC236}">
                  <a16:creationId xmlns:a16="http://schemas.microsoft.com/office/drawing/2014/main" id="{B4371791-53A5-1638-D8ED-B66DD3B7D837}"/>
                </a:ext>
              </a:extLst>
            </p:cNvPr>
            <p:cNvSpPr txBox="1">
              <a:spLocks/>
            </p:cNvSpPr>
            <p:nvPr/>
          </p:nvSpPr>
          <p:spPr>
            <a:xfrm>
              <a:off x="840258" y="1860252"/>
              <a:ext cx="3448177" cy="9668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pPr>
              <a:r>
                <a:rPr lang="en-US" sz="1600">
                  <a:latin typeface="Arial"/>
                  <a:cs typeface="Arial"/>
                </a:rPr>
                <a:t>Centralizes logistics document management, ensuring easy access, retrieval, and regulatory compliance</a:t>
              </a:r>
            </a:p>
          </p:txBody>
        </p:sp>
      </p:grpSp>
      <p:sp>
        <p:nvSpPr>
          <p:cNvPr id="9" name="TextBox 5">
            <a:extLst>
              <a:ext uri="{FF2B5EF4-FFF2-40B4-BE49-F238E27FC236}">
                <a16:creationId xmlns:a16="http://schemas.microsoft.com/office/drawing/2014/main" id="{C49E7A1D-8860-81DA-2DC7-13507882EDD0}"/>
              </a:ext>
            </a:extLst>
          </p:cNvPr>
          <p:cNvSpPr txBox="1"/>
          <p:nvPr/>
        </p:nvSpPr>
        <p:spPr>
          <a:xfrm>
            <a:off x="685799" y="554420"/>
            <a:ext cx="8683052" cy="738664"/>
          </a:xfrm>
          <a:prstGeom prst="rect">
            <a:avLst/>
          </a:prstGeom>
        </p:spPr>
        <p:txBody>
          <a:bodyPr wrap="square" lIns="0" tIns="0" rIns="0" bIns="0" rtlCol="0" anchor="t">
            <a:spAutoFit/>
          </a:bodyPr>
          <a:lstStyle/>
          <a:p>
            <a:r>
              <a:rPr lang="en-US" sz="4800">
                <a:solidFill>
                  <a:srgbClr val="000000"/>
                </a:solidFill>
                <a:latin typeface="+mj-lt"/>
              </a:rPr>
              <a:t>Transport Management System </a:t>
            </a:r>
          </a:p>
        </p:txBody>
      </p:sp>
      <p:sp>
        <p:nvSpPr>
          <p:cNvPr id="12" name="TextBox 6">
            <a:extLst>
              <a:ext uri="{FF2B5EF4-FFF2-40B4-BE49-F238E27FC236}">
                <a16:creationId xmlns:a16="http://schemas.microsoft.com/office/drawing/2014/main" id="{1763096C-F625-2793-3CA0-CE309B6901BD}"/>
              </a:ext>
            </a:extLst>
          </p:cNvPr>
          <p:cNvSpPr txBox="1"/>
          <p:nvPr/>
        </p:nvSpPr>
        <p:spPr>
          <a:xfrm>
            <a:off x="685799" y="1381681"/>
            <a:ext cx="6181726" cy="654538"/>
          </a:xfrm>
          <a:prstGeom prst="rect">
            <a:avLst/>
          </a:prstGeom>
        </p:spPr>
        <p:txBody>
          <a:bodyPr wrap="square" lIns="0" tIns="0" rIns="0" bIns="0" rtlCol="0" anchor="t">
            <a:spAutoFit/>
          </a:bodyPr>
          <a:lstStyle/>
          <a:p>
            <a:pPr>
              <a:lnSpc>
                <a:spcPts val="2600"/>
              </a:lnSpc>
            </a:pPr>
            <a:r>
              <a:rPr lang="en-US" sz="2000">
                <a:solidFill>
                  <a:srgbClr val="A8A8A8"/>
                </a:solidFill>
                <a:latin typeface="Aptos Display"/>
              </a:rPr>
              <a:t>We used microservices to design the TMS app. </a:t>
            </a:r>
          </a:p>
          <a:p>
            <a:pPr>
              <a:lnSpc>
                <a:spcPts val="2600"/>
              </a:lnSpc>
            </a:pPr>
            <a:r>
              <a:rPr lang="en-US" sz="2000">
                <a:solidFill>
                  <a:srgbClr val="A8A8A8"/>
                </a:solidFill>
                <a:latin typeface="Aptos Display"/>
              </a:rPr>
              <a:t>Each big functionality represents one microservice.</a:t>
            </a:r>
            <a:endParaRPr lang="en-US" sz="2000">
              <a:solidFill>
                <a:srgbClr val="A8A8A8"/>
              </a:solidFill>
            </a:endParaRPr>
          </a:p>
        </p:txBody>
      </p:sp>
      <p:grpSp>
        <p:nvGrpSpPr>
          <p:cNvPr id="2" name="Group 1">
            <a:extLst>
              <a:ext uri="{FF2B5EF4-FFF2-40B4-BE49-F238E27FC236}">
                <a16:creationId xmlns:a16="http://schemas.microsoft.com/office/drawing/2014/main" id="{C822DC46-ECEE-A5C7-D578-ACB9D09C6D25}"/>
              </a:ext>
            </a:extLst>
          </p:cNvPr>
          <p:cNvGrpSpPr/>
          <p:nvPr/>
        </p:nvGrpSpPr>
        <p:grpSpPr>
          <a:xfrm>
            <a:off x="10722114" y="0"/>
            <a:ext cx="1469886" cy="1196577"/>
            <a:chOff x="6416442" y="5661423"/>
            <a:chExt cx="1469886" cy="1196577"/>
          </a:xfrm>
        </p:grpSpPr>
        <p:sp>
          <p:nvSpPr>
            <p:cNvPr id="3" name="AutoShape 8">
              <a:extLst>
                <a:ext uri="{FF2B5EF4-FFF2-40B4-BE49-F238E27FC236}">
                  <a16:creationId xmlns:a16="http://schemas.microsoft.com/office/drawing/2014/main" id="{D24CCD8C-5C03-B94A-221F-433E07076667}"/>
                </a:ext>
              </a:extLst>
            </p:cNvPr>
            <p:cNvSpPr/>
            <p:nvPr/>
          </p:nvSpPr>
          <p:spPr>
            <a:xfrm>
              <a:off x="6416442" y="5661423"/>
              <a:ext cx="1469886" cy="1196577"/>
            </a:xfrm>
            <a:prstGeom prst="rect">
              <a:avLst/>
            </a:prstGeom>
            <a:solidFill>
              <a:srgbClr val="DCF8B6"/>
            </a:solidFill>
          </p:spPr>
          <p:txBody>
            <a:bodyPr/>
            <a:lstStyle/>
            <a:p>
              <a:endParaRPr lang="en-US" sz="1200"/>
            </a:p>
          </p:txBody>
        </p:sp>
        <p:grpSp>
          <p:nvGrpSpPr>
            <p:cNvPr id="6" name="Group 9">
              <a:extLst>
                <a:ext uri="{FF2B5EF4-FFF2-40B4-BE49-F238E27FC236}">
                  <a16:creationId xmlns:a16="http://schemas.microsoft.com/office/drawing/2014/main" id="{A755BB58-EA52-59E4-FD5F-7690FA29DFBB}"/>
                </a:ext>
              </a:extLst>
            </p:cNvPr>
            <p:cNvGrpSpPr/>
            <p:nvPr/>
          </p:nvGrpSpPr>
          <p:grpSpPr>
            <a:xfrm>
              <a:off x="6826475" y="6196269"/>
              <a:ext cx="649821" cy="126882"/>
              <a:chOff x="0" y="0"/>
              <a:chExt cx="2198440" cy="429260"/>
            </a:xfrm>
          </p:grpSpPr>
          <p:sp>
            <p:nvSpPr>
              <p:cNvPr id="7" name="Freeform 10">
                <a:extLst>
                  <a:ext uri="{FF2B5EF4-FFF2-40B4-BE49-F238E27FC236}">
                    <a16:creationId xmlns:a16="http://schemas.microsoft.com/office/drawing/2014/main" id="{98C0DCAD-C3CC-7EFE-5AB8-F14A23E3E5E2}"/>
                  </a:ext>
                </a:extLst>
              </p:cNvPr>
              <p:cNvSpPr/>
              <p:nvPr/>
            </p:nvSpPr>
            <p:spPr>
              <a:xfrm>
                <a:off x="0" y="-5080"/>
                <a:ext cx="2198440" cy="434340"/>
              </a:xfrm>
              <a:custGeom>
                <a:avLst/>
                <a:gdLst/>
                <a:ahLst/>
                <a:cxnLst/>
                <a:rect l="l" t="t" r="r" b="b"/>
                <a:pathLst>
                  <a:path w="2198440" h="4343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txBody>
              <a:bodyPr/>
              <a:lstStyle/>
              <a:p>
                <a:endParaRPr lang="en-US" sz="1200"/>
              </a:p>
            </p:txBody>
          </p:sp>
        </p:grpSp>
      </p:grpSp>
    </p:spTree>
    <p:extLst>
      <p:ext uri="{BB962C8B-B14F-4D97-AF65-F5344CB8AC3E}">
        <p14:creationId xmlns:p14="http://schemas.microsoft.com/office/powerpoint/2010/main" val="4150109431"/>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0</TotalTime>
  <Words>2495</Words>
  <Application>Microsoft Office PowerPoint</Application>
  <PresentationFormat>Widescreen</PresentationFormat>
  <Paragraphs>300</Paragraphs>
  <Slides>27</Slides>
  <Notes>21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Aptos</vt:lpstr>
      <vt:lpstr>Aptos Display</vt:lpstr>
      <vt:lpstr>Arial</vt:lpstr>
      <vt:lpstr>Arial,Sans-Serif</vt:lpstr>
      <vt:lpstr>Calibri</vt:lpstr>
      <vt:lpstr>Courier New</vt:lpstr>
      <vt:lpstr>Livvic</vt:lpstr>
      <vt:lpstr>Poppins</vt:lpstr>
      <vt:lpstr>Poppins SemiBold</vt:lpstr>
      <vt:lpstr>Roboto Condensed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Organizational Viewpoint  As-Is</vt:lpstr>
      <vt:lpstr>Organizational Viewpoint  To-Be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Bîndilă, M. (Bogdan, Student M-CS)</cp:lastModifiedBy>
  <cp:revision>8</cp:revision>
  <dcterms:created xsi:type="dcterms:W3CDTF">2024-06-01T14:46:59Z</dcterms:created>
  <dcterms:modified xsi:type="dcterms:W3CDTF">2024-07-04T07:22:02Z</dcterms:modified>
</cp:coreProperties>
</file>

<file path=docProps/thumbnail.jpeg>
</file>